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-3175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19250" y="6604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299" y="638919"/>
            <a:ext cx="5325770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campusfrance.org" TargetMode="Externa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niv-paris1.fr/diplomes/desup-irest/" TargetMode="Externa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campusfrance.org" TargetMode="Externa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espe.unicaen.fr/formaciones/" TargetMode="Externa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tbs-education.fr/fr/formations/ms-msc/masteres-specialises-ms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atout-france.fr" TargetMode="External"/><Relationship Id="rId3" Type="http://schemas.openxmlformats.org/officeDocument/2006/relationships/hyperlink" Target="http://www.hotellerie-restauration.ac-versailles.fr" TargetMode="External"/><Relationship Id="rId4" Type="http://schemas.openxmlformats.org/officeDocument/2006/relationships/hyperlink" Target="http://www.cncp.gouv.fr" TargetMode="External"/><Relationship Id="rId5" Type="http://schemas.openxmlformats.org/officeDocument/2006/relationships/hyperlink" Target="http://www.revue-espaces.com" TargetMode="External"/><Relationship Id="rId6" Type="http://schemas.openxmlformats.org/officeDocument/2006/relationships/hyperlink" Target="http://www.fftst.org" TargetMode="External"/><Relationship Id="rId7" Type="http://schemas.openxmlformats.org/officeDocument/2006/relationships/hyperlink" Target="http://www.fngi.fr" TargetMode="Externa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i-f-t.fr" TargetMode="External"/><Relationship Id="rId3" Type="http://schemas.openxmlformats.org/officeDocument/2006/relationships/hyperlink" Target="http://www.univ-paris1.fr/ufr/irest/" TargetMode="External"/><Relationship Id="rId4" Type="http://schemas.openxmlformats.org/officeDocument/2006/relationships/hyperlink" Target="http://www.univ-angers.fr/fr/acces-directs/facultes-et-instituts/esthua.html" TargetMode="External"/><Relationship Id="rId5" Type="http://schemas.openxmlformats.org/officeDocument/2006/relationships/hyperlink" Target="http://www.metiers-hotel-resto.fr" TargetMode="External"/><Relationship Id="rId6" Type="http://schemas.openxmlformats.org/officeDocument/2006/relationships/hyperlink" Target="http://www.entreprises.gouv.fr/tourisme" TargetMode="External"/><Relationship Id="rId7" Type="http://schemas.openxmlformats.org/officeDocument/2006/relationships/hyperlink" Target="http://www.tourisme.fr" TargetMode="External"/><Relationship Id="rId8" Type="http://schemas.openxmlformats.org/officeDocument/2006/relationships/hyperlink" Target="http://www.outre-mer.gouv.fr" TargetMode="External"/><Relationship Id="rId9" Type="http://schemas.openxmlformats.org/officeDocument/2006/relationships/hyperlink" Target="http://www.geoportail.gouv.fr" TargetMode="External"/><Relationship Id="rId10" Type="http://schemas.openxmlformats.org/officeDocument/2006/relationships/hyperlink" Target="http://www.france.fr" TargetMode="External"/><Relationship Id="rId11" Type="http://schemas.openxmlformats.org/officeDocument/2006/relationships/hyperlink" Target="http://www.monrendezvousenfrance.com" TargetMode="External"/><Relationship Id="rId12" Type="http://schemas.openxmlformats.org/officeDocument/2006/relationships/hyperlink" Target="http://www.qualite-tourisme.gouv.fr" TargetMode="External"/><Relationship Id="rId13" Type="http://schemas.openxmlformats.org/officeDocument/2006/relationships/hyperlink" Target="http://www.hotellerie-restauration.ac-versailles.fr" TargetMode="External"/><Relationship Id="rId14" Type="http://schemas.openxmlformats.org/officeDocument/2006/relationships/hyperlink" Target="http://www.touteleurope.eu/les-politiques-europeennes/tourisme.html" TargetMode="Externa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s://pastel.diplomatie.gouv.fr/etudesenfrance/dyn/public/authentification/login.html" TargetMode="External"/><Relationship Id="rId3" Type="http://schemas.openxmlformats.org/officeDocument/2006/relationships/hyperlink" Target="https://www.parcoursup.fr/" TargetMode="External"/><Relationship Id="rId4" Type="http://schemas.openxmlformats.org/officeDocument/2006/relationships/hyperlink" Target="https://www.enseignementsup-recherche.gouv.fr/fr/etudiants-etrangers-inscriptions-dans-l-enseignement-superieur-francais-46508" TargetMode="Externa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iut.unice.fr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>
                <a:latin typeface="CampusFrance Inline"/>
                <a:ea typeface="CampusFrance Inline"/>
                <a:cs typeface="CampusFrance Inline"/>
                <a:sym typeface="CampusFrance Inline"/>
              </a:defRPr>
            </a:lvl1pPr>
          </a:lstStyle>
          <a:p>
            <a:pPr/>
            <a:r>
              <a:t>ESTUDIAR TURISMO EN FRANCIA</a:t>
            </a:r>
          </a:p>
        </p:txBody>
      </p:sp>
      <p:pic>
        <p:nvPicPr>
          <p:cNvPr id="120" name="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8845" y="4913463"/>
            <a:ext cx="10587110" cy="3958976"/>
          </a:xfrm>
          <a:prstGeom prst="rect">
            <a:avLst/>
          </a:prstGeom>
          <a:effectLst>
            <a:outerShdw sx="100000" sy="100000" kx="0" ky="0" algn="b" rotWithShape="0" blurRad="190500" dist="254000" dir="5400000">
              <a:srgbClr val="000000"/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 algn="just">
              <a:defRPr sz="33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BACHELOR (BACCALAURÉAT +3 AÑOS DE ESTUDIOS SUPERIORES) </a:t>
            </a:r>
          </a:p>
          <a:p>
            <a:pPr marL="444500" indent="-444500" algn="just">
              <a:defRPr sz="33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L3 - Se proponen unos diez Bachelors de instituciones para el turismo : management, internacional, sostenible, negocios y eventos, comercialización y diseño, receptivo, travel.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5" indent="-413385" algn="just" defTabSz="543305">
              <a:spcBef>
                <a:spcPts val="3900"/>
              </a:spcBef>
              <a:defRPr sz="2697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LICENCE PROFESSIONNELLE (BACCALAURÉAT+3 AÑOS DE ESTUDIOS SUPERIORES) -</a:t>
            </a:r>
          </a:p>
          <a:p>
            <a:pPr marL="413385" indent="-413385" algn="just" defTabSz="543305">
              <a:spcBef>
                <a:spcPts val="3900"/>
              </a:spcBef>
              <a:defRPr sz="2697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 </a:t>
            </a:r>
            <a:r>
              <a:rPr u="sng">
                <a:latin typeface="CampusFrance Serif Bold"/>
                <a:ea typeface="CampusFrance Serif Bold"/>
                <a:cs typeface="CampusFrance Serif Bold"/>
                <a:sym typeface="CampusFrance Serif Bold"/>
              </a:rPr>
              <a:t>L2+1 Varias secciones proponen una « Licence profesionnelle » en un año</a:t>
            </a:r>
            <a:r>
              <a:t>, diploma nacional con una práctica de doce a dieciséis semanas, para la mención o especialización Turismo : • Artes,  letras  y  lenguas  menciones  Hotelería  y  turismo,  con  especialidades : enoturismo, proyecto cultural, recepción y viajes, estructuras de esparcimiento, guías-conferenciantes. • Derecho,  economía,  gestión  mención  Hotelería  y  turismo,  con  especializaciones : gestión de las empresas de turismo, management de unidades turísticas, turismo de negocios, distribución turística, ..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 algn="just">
              <a:defRPr sz="29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 Ciencias humanas y sociales, mención Hotelería y turismo, especializaciones en ordenación del territorio, patrimonio cultural, lenguas y turismo, management de equipos de esparcimiento, ordenación del territorio. </a:t>
            </a:r>
          </a:p>
          <a:p>
            <a:pPr marL="444500" indent="-444500" algn="just">
              <a:defRPr sz="29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 Ciencias y técnicas de la actividades físicas y deportivas (STAPS), mención Actividades  deportivas  y  especialidades  en  animación,  gestión  y  organización  de  actividades físicas y deportivas, actividades en plena naturaleza y turismo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 algn="just">
              <a:defRPr sz="32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• Ciencias, tecnologías y salud, mención Hotelería y turismo, especialidades enoturismo, turismo y actividades deportivas…</a:t>
            </a:r>
          </a:p>
          <a:p>
            <a:pPr marL="444500" indent="-444500" algn="just">
              <a:defRPr sz="32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</a:p>
          <a:p>
            <a:pPr marL="444500" indent="-444500" algn="just">
              <a:defRPr sz="32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rPr u="sng">
                <a:hlinkClick r:id="rId2" invalidUrl="" action="" tgtFrame="" tooltip="" history="1" highlightClick="0" endSnd="0"/>
              </a:rPr>
              <a:t>www.campusfrance.org</a:t>
            </a:r>
            <a:r>
              <a:t> &gt;Espacio  documental&gt;Oferta  de  formación&gt;Fichas  Diplomas&gt; « Licenciaturas profesionales »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xfrm>
            <a:off x="2578100" y="355600"/>
            <a:ext cx="7440514" cy="1349872"/>
          </a:xfrm>
          <a:prstGeom prst="rect">
            <a:avLst/>
          </a:prstGeom>
        </p:spPr>
        <p:txBody>
          <a:bodyPr/>
          <a:lstStyle/>
          <a:p>
            <a:pPr defTabSz="350520">
              <a:defRPr sz="4200">
                <a:latin typeface="CampusFrance Inline"/>
                <a:ea typeface="CampusFrance Inline"/>
                <a:cs typeface="CampusFrance Inline"/>
                <a:sym typeface="CampusFrance Inline"/>
              </a:defRPr>
            </a:pPr>
            <a:r>
              <a:t>NIVEL M</a:t>
            </a:r>
          </a:p>
          <a:p>
            <a:pPr defTabSz="350520">
              <a:defRPr sz="2340">
                <a:latin typeface="CampusFrance Inline"/>
                <a:ea typeface="CampusFrance Inline"/>
                <a:cs typeface="CampusFrance Inline"/>
                <a:sym typeface="CampusFrance Inline"/>
              </a:defRPr>
            </a:pPr>
            <a:r>
              <a:t>(maestría)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xfrm>
            <a:off x="863600" y="1866900"/>
            <a:ext cx="11099800" cy="7103468"/>
          </a:xfrm>
          <a:prstGeom prst="rect">
            <a:avLst/>
          </a:prstGeom>
        </p:spPr>
        <p:txBody>
          <a:bodyPr/>
          <a:lstStyle/>
          <a:p>
            <a:pPr marL="444500" indent="-444500" algn="just">
              <a:defRPr sz="20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DIPLOMA UNIVERSITARIO (BACCALAURÉAT +5 AÑOS DE ESTUDIOS SUPERIORES) - </a:t>
            </a:r>
          </a:p>
          <a:p>
            <a:pPr marL="444500" indent="-444500" algn="just">
              <a:defRPr sz="20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M2 - El Instituto de investigación y de estudios superiores del turismo (IREST) de la Universidad Paris 1 Panthéon Sorbonne propone un</a:t>
            </a:r>
            <a:r>
              <a:rPr u="sng">
                <a:latin typeface="CampusFrance Serif Bold"/>
                <a:ea typeface="CampusFrance Serif Bold"/>
                <a:cs typeface="CampusFrance Serif Bold"/>
                <a:sym typeface="CampusFrance Serif Bold"/>
              </a:rPr>
              <a:t> DU impartido en francés y en inglés titulado Diploma de Enseñanza Superior Turismo Internacional,</a:t>
            </a:r>
            <a:r>
              <a:t> « la excelencia a la Francesa » destinado a los estudiantes o a profesionales extranjeros con un nivel de estudios de cuatro años de educación superior. La formación comprende un tronco común y dos trayectorias :</a:t>
            </a:r>
          </a:p>
          <a:p>
            <a:pPr lvl="2" algn="just">
              <a:defRPr sz="20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• ordenación turística de territorios ;</a:t>
            </a:r>
          </a:p>
          <a:p>
            <a:pPr lvl="2" algn="just">
              <a:defRPr sz="20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• el desarrollo hotelero. </a:t>
            </a:r>
          </a:p>
          <a:p>
            <a:pPr lvl="2" algn="just">
              <a:defRPr sz="20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rPr u="sng">
                <a:hlinkClick r:id="rId2" invalidUrl="" action="" tgtFrame="" tooltip="" history="1" highlightClick="0" endSnd="0"/>
              </a:rPr>
              <a:t>www.univ-paris1.fr/diplomes/desup-irest/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 algn="just">
              <a:defRPr sz="31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lvl1pPr>
            <a:lvl2pPr algn="just">
              <a:defRPr sz="31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lvl2pPr>
          </a:lstStyle>
          <a:p>
            <a:pPr/>
            <a:r>
              <a:t>MASTER (BACCALAURÉAT +5 AÑOS DE ESTUDIOS SUPERIORES) - </a:t>
            </a:r>
          </a:p>
          <a:p>
            <a:pPr lvl="1"/>
            <a:r>
              <a:t>M2 - Varias carreras universitarias proponen un Master con diferentes menciones vincu-ladas con el Turismo :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 algn="just">
              <a:defRPr sz="25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• Derecho, economía, gestión, con la mención management : - Desarrollo del turismo, - organizaciones turísticas,- turismo cultural, arte y turismo cultural, - eventos deportivos y culturales, - e-turismo, - turismo sostenible.Se proponen otras menciones en derecho del turismo, actividades turísticas, …</a:t>
            </a:r>
          </a:p>
          <a:p>
            <a:pPr marL="444500" indent="-444500" algn="just">
              <a:defRPr sz="25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• Ciencias humanas y sociales, menciones o especializaciones : - Turismo y medio ambiente, - turismo y valorización de territorios,- turismo y ocio, - turismo cultural, - turismo litoral,- turismo y deportes, - ordenación turística de territorios.</a:t>
            </a:r>
          </a:p>
          <a:p>
            <a:pPr marL="444500" indent="-444500" algn="just">
              <a:defRPr sz="25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rPr u="sng">
                <a:hlinkClick r:id="rId2" invalidUrl="" action="" tgtFrame="" tooltip="" history="1" highlightClick="0" endSnd="0"/>
              </a:rPr>
              <a:t>www.campusfrance.org</a:t>
            </a:r>
            <a:r>
              <a:t> &gt;Encuentre su formación&gt;Master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 algn="just">
              <a:defRPr sz="27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 Actividades  de  docencia,  educación  y  formación,  mención  Prácticas  e  Ingeniería  de la formación. </a:t>
            </a:r>
          </a:p>
          <a:p>
            <a:pPr marL="444500" indent="-444500" algn="just">
              <a:defRPr sz="27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La Escuela superior del profesorado y educación de la Universidad de Caen propone una especialización para la gestión de las diferentes movilidades educativas : « Viajes, estadías, movilidades escolares y educativas ». Se requiere el nivel C1 en francés del marco europeo de las lenguas.</a:t>
            </a:r>
          </a:p>
          <a:p>
            <a:pPr marL="444500" indent="-444500" algn="just">
              <a:defRPr sz="27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rPr u="sng">
                <a:hlinkClick r:id="rId2" invalidUrl="" action="" tgtFrame="" tooltip="" history="1" highlightClick="0" endSnd="0"/>
              </a:rPr>
              <a:t>http://espe.unicaen.fr/formaciones/</a:t>
            </a:r>
            <a:r>
              <a:t>&gt;Prácticas e ingeniería de la formación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 algn="just">
              <a:defRPr sz="24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MASTER OF BUSINESS ADMINISTRATION (MBA)(BACCALAURÉAT +5 AÑOS DE ESTUDIOS SUPERIORES) </a:t>
            </a:r>
          </a:p>
          <a:p>
            <a:pPr marL="444500" indent="-444500" algn="just">
              <a:defRPr sz="24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M2 - Estos MBA  son  diplomas  de  instituciones  superiores  privadas  situadas  en  París    e  impartidos en francés o en inglés :</a:t>
            </a:r>
          </a:p>
          <a:p>
            <a:pPr marL="444500" indent="-444500" algn="just">
              <a:defRPr sz="24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• International Hospitality and Luxury Brands Management en el Instituto europeo de turismo y hotelería (IETH),</a:t>
            </a:r>
          </a:p>
          <a:p>
            <a:pPr marL="444500" indent="-444500" algn="just">
              <a:defRPr sz="24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• Management del turismo y hotelería en la Academia internacional de management (AIM) y en la ESG Paris,</a:t>
            </a:r>
          </a:p>
          <a:p>
            <a:pPr marL="444500" indent="-444500" algn="just">
              <a:defRPr sz="24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• Turismo en la Escuela francesa de azafatas y de turismo (EFHT).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100">
                <a:latin typeface="CampusFrance Inline"/>
                <a:ea typeface="CampusFrance Inline"/>
                <a:cs typeface="CampusFrance Inline"/>
                <a:sym typeface="CampusFrance Inline"/>
              </a:defRPr>
            </a:lvl1pPr>
          </a:lstStyle>
          <a:p>
            <a:pPr/>
            <a:r>
              <a:t>NIVEL POST-M</a:t>
            </a:r>
          </a:p>
        </p:txBody>
      </p:sp>
      <p:sp>
        <p:nvSpPr>
          <p:cNvPr id="159" name="Shape 15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48920" indent="-248920" algn="just" defTabSz="327152">
              <a:spcBef>
                <a:spcPts val="2300"/>
              </a:spcBef>
              <a:defRPr sz="252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MASTÈRE SPÉCIALISÉ (MS)(M2+1 AÑO DE ESTUDIOS SUPERIORES) </a:t>
            </a:r>
          </a:p>
          <a:p>
            <a:pPr marL="248920" indent="-248920" algn="just" defTabSz="327152">
              <a:spcBef>
                <a:spcPts val="2300"/>
              </a:spcBef>
              <a:defRPr sz="252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El  « Mastère  Spécialisé »  en  Management  y  marketing  de  los  sectores  viaje,  hotelería,  turismo es una formación en 1 año a la que se puede acceder después de un Master (o un diploma de ingeniero) y labelizado por la « Conférence des Grandes Écoles ». Permite, en quince meses, obtener un diploma de institución que certifica una doble competencia Toulouse Business School (ESC Toulouse) :</a:t>
            </a:r>
          </a:p>
          <a:p>
            <a:pPr marL="248920" indent="-248920" algn="just" defTabSz="327152">
              <a:spcBef>
                <a:spcPts val="2300"/>
              </a:spcBef>
              <a:defRPr sz="252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rPr u="sng">
                <a:hlinkClick r:id="rId2" invalidUrl="" action="" tgtFrame="" tooltip="" history="1" highlightClick="0" endSnd="0"/>
              </a:rPr>
              <a:t>www.tbs-education.fr/fr/formations/ms-msc/masteres-specialises-ms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algn="just">
              <a:defRPr sz="31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Francia es el primer país turístico del mundo, con más de 80 millones de visitantes cada año. El turismo, la hotelería-restauración y la gastronomía son áreas en las que la excelencia francesa tiene renombre internacional. Los establecimientos franceses ofrecen numerosas formaciones de calidad, tanto en francés como en inglés.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86689" indent="-186689" defTabSz="245363">
              <a:spcBef>
                <a:spcPts val="1700"/>
              </a:spcBef>
              <a:defRPr b="1" sz="1637">
                <a:latin typeface="Helvetica"/>
                <a:ea typeface="Helvetica"/>
                <a:cs typeface="Helvetica"/>
                <a:sym typeface="Helvetica"/>
              </a:defRPr>
            </a:pPr>
            <a:r>
              <a:t>EN CIFRAS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 84,7 millones de turistas en Francia (2013)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156 900 millones de euros de gastos turísticos (2013)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51 mil millones de euros por  los visitantes extranjeros (2013)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42 200 millones de euros de ingresos (2013)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2,3 % del PIB con el consumo turístico extranjero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7 308 Agencias de viajes (2012)Fuente : Ministerio de economía e industria digital </a:t>
            </a:r>
            <a:r>
              <a:rPr u="sng">
                <a:hlinkClick r:id="" invalidUrl="" action="ppaction://hlinkshowjump?jump=nextslide" tgtFrame="" tooltip="" history="1" highlightClick="0" endSnd="0"/>
              </a:rPr>
              <a:t> www.entreprises.gouv.fr</a:t>
            </a:r>
            <a:r>
              <a:t>  </a:t>
            </a:r>
          </a:p>
          <a:p>
            <a:pPr marL="186689" indent="-186689" defTabSz="245363">
              <a:spcBef>
                <a:spcPts val="1700"/>
              </a:spcBef>
              <a:defRPr b="1" sz="1679">
                <a:latin typeface="Helvetica"/>
                <a:ea typeface="Helvetica"/>
                <a:cs typeface="Helvetica"/>
                <a:sym typeface="Helvetica"/>
              </a:defRPr>
            </a:pPr>
            <a:r>
              <a:t>ENLACES ÚTILES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Asociación Turismo Investigación y Educación Superior : (AsTRES) :   http://association-astres.fr  • Atout France, la agencia de desarrollo turístico de Francia : </a:t>
            </a:r>
            <a:r>
              <a:rPr u="sng">
                <a:hlinkClick r:id="rId2" invalidUrl="" action="" tgtFrame="" tooltip="" history="1" highlightClick="0" endSnd="0"/>
              </a:rPr>
              <a:t>http://atout-france.fr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 Centro de recursos nacionales Hotelería Restauración :    </a:t>
            </a:r>
            <a:r>
              <a:rPr u="sng">
                <a:hlinkClick r:id="rId3" invalidUrl="" action="" tgtFrame="" tooltip="" history="1" highlightClick="0" endSnd="0"/>
              </a:rPr>
              <a:t>www.hotellerie-restauration.ac-versailles.fr</a:t>
            </a:r>
            <a:r>
              <a:t> 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Comisión Nacional de Certi cación Profesional (CNCP) : </a:t>
            </a:r>
            <a:r>
              <a:rPr u="sng">
                <a:hlinkClick r:id="rId4" invalidUrl="" action="" tgtFrame="" tooltip="" history="1" highlightClick="0" endSnd="0"/>
              </a:rPr>
              <a:t>www.cncp.gouv.fr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Escuela de París, o cios de la mesa, del turismo y de la hotelería :  </a:t>
            </a:r>
            <a:r>
              <a:rPr u="sng">
                <a:hlinkClick r:id="" invalidUrl="" action="ppaction://hlinkshowjump?jump=nextslide" tgtFrame="" tooltip="" history="1" highlightClick="0" endSnd="0"/>
              </a:rPr>
              <a:t> www.epmtth.org 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Espacios Turismo &amp; Ocio : </a:t>
            </a:r>
            <a:r>
              <a:rPr u="sng">
                <a:hlinkClick r:id="rId5" invalidUrl="" action="" tgtFrame="" tooltip="" history="1" highlightClick="0" endSnd="0"/>
              </a:rPr>
              <a:t>www.revue-espaces.com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Federación francesa de técnicos y cientí cos del turismo (FFTST) : </a:t>
            </a:r>
            <a:r>
              <a:rPr u="sng">
                <a:hlinkClick r:id="rId6" invalidUrl="" action="" tgtFrame="" tooltip="" history="1" highlightClick="0" endSnd="0"/>
              </a:rPr>
              <a:t>www.fftst.org</a:t>
            </a:r>
          </a:p>
          <a:p>
            <a:pPr marL="186689" indent="-186689" defTabSz="245363">
              <a:spcBef>
                <a:spcPts val="1700"/>
              </a:spcBef>
              <a:defRPr sz="1595"/>
            </a:pPr>
            <a:r>
              <a:t> Federacion nacional de guías intérpretes (FNGI) : </a:t>
            </a:r>
            <a:r>
              <a:rPr u="sng">
                <a:hlinkClick r:id="rId7" invalidUrl="" action="" tgtFrame="" tooltip="" history="1" highlightClick="0" endSnd="0"/>
              </a:rPr>
              <a:t>www.fngi.fr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04470" indent="-204470" defTabSz="268731">
              <a:spcBef>
                <a:spcPts val="1900"/>
              </a:spcBef>
              <a:defRPr sz="1748"/>
            </a:pPr>
            <a:r>
              <a:t>• Instituto Francés del Turismo (IFT) : </a:t>
            </a:r>
            <a:r>
              <a:rPr u="sng">
                <a:hlinkClick r:id="rId2" invalidUrl="" action="" tgtFrame="" tooltip="" history="1" highlightClick="0" endSnd="0"/>
              </a:rPr>
              <a:t>www.i-f-t.fr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• Instituto de investigación y de estudios superiores del turismo (IREST) :   </a:t>
            </a:r>
            <a:r>
              <a:rPr u="sng">
                <a:hlinkClick r:id="rId3" invalidUrl="" action="" tgtFrame="" tooltip="" history="1" highlightClick="0" endSnd="0"/>
              </a:rPr>
              <a:t>www.univ-paris1.fr/ufr/irest/</a:t>
            </a:r>
            <a:r>
              <a:t> 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Ingeniería del Turismo, Construcción y Servicios (ITBS) :   </a:t>
            </a:r>
            <a:r>
              <a:rPr u="sng">
                <a:hlinkClick r:id="rId4" invalidUrl="" action="" tgtFrame="" tooltip="" history="1" highlightClick="0" endSnd="0"/>
              </a:rPr>
              <a:t>www.univ-angers.fr/fr/acces-directs/facultes-et-instituts/esthua.html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 Métiers Hôtel Resto : </a:t>
            </a:r>
            <a:r>
              <a:rPr u="sng">
                <a:hlinkClick r:id="rId5" invalidUrl="" action="" tgtFrame="" tooltip="" history="1" highlightClick="0" endSnd="0"/>
              </a:rPr>
              <a:t>www.metiers-hotel-resto.fr</a:t>
            </a:r>
            <a:r>
              <a:t> 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Ministerio de economía e industria digital, industria y empleo :    </a:t>
            </a:r>
            <a:r>
              <a:rPr u="sng">
                <a:hlinkClick r:id="rId6" invalidUrl="" action="" tgtFrame="" tooltip="" history="1" highlightClick="0" endSnd="0"/>
              </a:rPr>
              <a:t>www.entreprises.gouv.fr/tourisme</a:t>
            </a:r>
            <a:r>
              <a:t> 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Oficinas de Turismo y Sindicatos de Iniciativa : </a:t>
            </a:r>
            <a:r>
              <a:rPr u="sng">
                <a:hlinkClick r:id="rId7" invalidUrl="" action="" tgtFrame="" tooltip="" history="1" highlightClick="0" endSnd="0"/>
              </a:rPr>
              <a:t>www.tourisme.fr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• Ultramar : </a:t>
            </a:r>
            <a:r>
              <a:rPr u="sng">
                <a:hlinkClick r:id="rId8" invalidUrl="" action="" tgtFrame="" tooltip="" history="1" highlightClick="0" endSnd="0"/>
              </a:rPr>
              <a:t>www.outre-mer.gouv.fr</a:t>
            </a:r>
            <a:r>
              <a:t> 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 Portal cartográfico de Francia (IGN) : </a:t>
            </a:r>
            <a:r>
              <a:rPr u="sng">
                <a:hlinkClick r:id="rId9" invalidUrl="" action="" tgtFrame="" tooltip="" history="1" highlightClick="0" endSnd="0"/>
              </a:rPr>
              <a:t>www.geoportail.gouv.fr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 Portal o cial de Francia : </a:t>
            </a:r>
            <a:r>
              <a:rPr u="sng">
                <a:hlinkClick r:id="rId10" invalidUrl="" action="" tgtFrame="" tooltip="" history="1" highlightClick="0" endSnd="0"/>
              </a:rPr>
              <a:t>www.france.fr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 Portal de turismo en Francia : </a:t>
            </a:r>
            <a:r>
              <a:rPr u="sng">
                <a:hlinkClick r:id="rId11" invalidUrl="" action="" tgtFrame="" tooltip="" history="1" highlightClick="0" endSnd="0"/>
              </a:rPr>
              <a:t>www.monrendezvousenfrance.com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 Qualité Tourisme™par métier : </a:t>
            </a:r>
            <a:r>
              <a:rPr u="sng">
                <a:hlinkClick r:id="rId12" invalidUrl="" action="" tgtFrame="" tooltip="" history="1" highlightClick="0" endSnd="0"/>
              </a:rPr>
              <a:t>www.qualite-tourisme.gouv.fr</a:t>
            </a:r>
            <a:r>
              <a:t> 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 Red de Escuelas de hotelería y de turismo de Francia :   </a:t>
            </a:r>
            <a:r>
              <a:rPr u="sng">
                <a:hlinkClick r:id="rId13" invalidUrl="" action="" tgtFrame="" tooltip="" history="1" highlightClick="0" endSnd="0"/>
              </a:rPr>
              <a:t>www.hotellerie-restauration.ac-versailles.fr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• Toda Europa Transportes Turismo :   </a:t>
            </a:r>
            <a:r>
              <a:rPr u="sng">
                <a:hlinkClick r:id="rId14" invalidUrl="" action="" tgtFrame="" tooltip="" history="1" highlightClick="0" endSnd="0"/>
              </a:rPr>
              <a:t>www.touteleurope.eu/les-politiques-europeennes/tourisme.html</a:t>
            </a:r>
            <a:r>
              <a:t> </a:t>
            </a:r>
          </a:p>
          <a:p>
            <a:pPr marL="204470" indent="-204470" defTabSz="268731">
              <a:spcBef>
                <a:spcPts val="1900"/>
              </a:spcBef>
              <a:defRPr sz="1748"/>
            </a:pPr>
            <a:r>
              <a:t> Vigilancia Info Turismo : </a:t>
            </a:r>
            <a:r>
              <a:rPr u="sng">
                <a:hlinkClick r:id="" invalidUrl="" action="ppaction://hlinkshowjump?jump=nextslide" tgtFrame="" tooltip="" history="1" highlightClick="0" endSnd="0"/>
              </a:rPr>
              <a:t>www.veilleinfotouris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type="body" idx="1"/>
          </p:nvPr>
        </p:nvSpPr>
        <p:spPr>
          <a:xfrm>
            <a:off x="939502" y="865336"/>
            <a:ext cx="10807998" cy="7530902"/>
          </a:xfrm>
          <a:prstGeom prst="rect">
            <a:avLst/>
          </a:prstGeom>
        </p:spPr>
        <p:txBody>
          <a:bodyPr/>
          <a:lstStyle/>
          <a:p>
            <a:pPr marL="346710" indent="-346710" algn="just" defTabSz="455675">
              <a:spcBef>
                <a:spcPts val="3200"/>
              </a:spcBef>
              <a:defRPr sz="2262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</a:p>
          <a:p>
            <a:pPr marL="346710" indent="-346710" algn="just" defTabSz="455675">
              <a:spcBef>
                <a:spcPts val="3200"/>
              </a:spcBef>
              <a:defRPr sz="2262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</a:p>
          <a:p>
            <a:pPr marL="346710" indent="-346710" algn="just" defTabSz="455675">
              <a:spcBef>
                <a:spcPts val="3200"/>
              </a:spcBef>
              <a:defRPr sz="2262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</a:p>
          <a:p>
            <a:pPr marL="346710" indent="-346710" algn="just" defTabSz="455675">
              <a:spcBef>
                <a:spcPts val="3200"/>
              </a:spcBef>
              <a:defRPr sz="2262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Licenciatura / Master = Plataforma en linea : </a:t>
            </a:r>
            <a:r>
              <a:rPr u="sng">
                <a:hlinkClick r:id="rId2" invalidUrl="" action="" tgtFrame="" tooltip="" history="1" highlightClick="0" endSnd="0"/>
              </a:rPr>
              <a:t>Études en France</a:t>
            </a:r>
            <a:r>
              <a:t> o « ecandidat » (una plataforma específica para cada universidad) ; </a:t>
            </a:r>
          </a:p>
          <a:p>
            <a:pPr marL="346710" indent="-346710" algn="just" defTabSz="455675">
              <a:spcBef>
                <a:spcPts val="3200"/>
              </a:spcBef>
              <a:defRPr sz="2262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BTS (técnico superior) = Plataforma en linea « Parcoursup » : </a:t>
            </a:r>
            <a:r>
              <a:rPr u="sng">
                <a:hlinkClick r:id="rId3" invalidUrl="" action="" tgtFrame="" tooltip="" history="1" highlightClick="0" endSnd="0"/>
              </a:rPr>
              <a:t>https://www.parcoursup.fr/</a:t>
            </a:r>
          </a:p>
          <a:p>
            <a:pPr lvl="1" marL="693419" indent="-346709" algn="just" defTabSz="455675">
              <a:spcBef>
                <a:spcPts val="3200"/>
              </a:spcBef>
              <a:defRPr sz="2262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convocatoria abierta a partir de eneroUn sitio importante:</a:t>
            </a:r>
          </a:p>
          <a:p>
            <a:pPr lvl="1" marL="693419" indent="-346709" algn="just" defTabSz="455675">
              <a:spcBef>
                <a:spcPts val="3200"/>
              </a:spcBef>
              <a:defRPr sz="2262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rPr u="sng">
                <a:hlinkClick r:id="rId4" invalidUrl="" action="" tgtFrame="" tooltip="" history="1" highlightClick="0" endSnd="0"/>
              </a:rPr>
              <a:t>https://www.enseignementsup-recherche.gouv.fr/fr/etudiants-etrangers-inscriptions-dans-l-enseignement-superieur-francais-46508</a:t>
            </a:r>
          </a:p>
        </p:txBody>
      </p:sp>
      <p:sp>
        <p:nvSpPr>
          <p:cNvPr id="166" name="Shape 166"/>
          <p:cNvSpPr/>
          <p:nvPr/>
        </p:nvSpPr>
        <p:spPr>
          <a:xfrm>
            <a:off x="3777869" y="1333499"/>
            <a:ext cx="4509560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latin typeface="CampusFrance Inline"/>
                <a:ea typeface="CampusFrance Inline"/>
                <a:cs typeface="CampusFrance Inline"/>
                <a:sym typeface="CampusFrance Inline"/>
              </a:defRPr>
            </a:lvl1pPr>
          </a:lstStyle>
          <a:p>
            <a:pPr/>
            <a:r>
              <a:t>POSTULAR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 algn="just">
              <a:defRPr sz="26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En Francia, el turismo es el </a:t>
            </a:r>
            <a:r>
              <a:rPr u="sng">
                <a:latin typeface="CampusFrance Serif Bold"/>
                <a:ea typeface="CampusFrance Serif Bold"/>
                <a:cs typeface="CampusFrance Serif Bold"/>
                <a:sym typeface="CampusFrance Serif Bold"/>
              </a:rPr>
              <a:t>primer sector económico</a:t>
            </a:r>
            <a:r>
              <a:t> con respecto a la  balanza de pagos y del volumen de las inversiones y representa cerca del 7,5% del PIB francés, lo cual supone aproximadamente 2 millones de empleos directos o indirectos.Francia, primer país del mundo en cuanto a número de turistas internacionales (cerca de 85 millones), desarrolla un conjunto de formaciones  adaptado  a  las  necesidades  de  los  diferentes  modos de turismo verde, industrial, rural, doméstico, de memoria...Para la organización de viajes y la recepción de turistas (agen-cias,  organismos,  guías,  intérpretes),  el  hospedaje  (hotel,  camping, ...) es el sector más desarrollado.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30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rPr>
                <a:latin typeface="CampusFrance Serif Bold"/>
                <a:ea typeface="CampusFrance Serif Bold"/>
                <a:cs typeface="CampusFrance Serif Bold"/>
                <a:sym typeface="CampusFrance Serif Bold"/>
              </a:rPr>
              <a:t>El  marketing  o  la  informática  están  implicados  para  la  gestión del entorno digital en las oficinas de turismo, los sitios de interés,  los  museos  y  los  castillos.  Los  diseñadores  de  circuitos  turísticos tienen lo más a menudo una formación especial de escuelas de comercio</a:t>
            </a:r>
            <a:r>
              <a:t>. </a:t>
            </a:r>
          </a:p>
          <a:p>
            <a:pPr marL="444500" indent="-444500">
              <a:defRPr sz="30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En un mercado competitivo, el número de personas que va a los parques de atracciones sigue siendo elevado así como el de los parques naturales o temáticos.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5">
              <a:defRPr>
                <a:latin typeface="CampusFrance Inline"/>
                <a:ea typeface="CampusFrance Inline"/>
                <a:cs typeface="CampusFrance Inline"/>
                <a:sym typeface="CampusFrance Inline"/>
              </a:defRPr>
            </a:pPr>
            <a:r>
              <a:t>CAMPOS ASOCIADOS</a:t>
            </a:r>
          </a:p>
          <a:p>
            <a:pPr marL="444500" indent="-444500">
              <a:defRPr sz="32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 Ordenación  del  territorio  •  Gastronomía  •  Hotelería  •  Patrimonio  •  Restauración  • Deportes • Transportes y logística • Restauración • Salud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 algn="just">
              <a:defRPr sz="26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SUBCAMPOS </a:t>
            </a:r>
          </a:p>
          <a:p>
            <a:pPr marL="444500" indent="-444500" algn="just">
              <a:defRPr sz="26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 Ecoturismo  •  Enoturismo  •  Turismo  de  negocios  •  Turismo  alternativo  •  Turismo  cultural  •  Turismo  sostenible  •  Turismo  ético  •  Turismo  europeo  •  Turismo    fluvial  •  Turismo  y  discapacidad  •  Turismo  industrial  •  Turismo  insular  •  Turismo  de  lujo  • Turismo de montaña • Turismo de salud y de bienestar • Turismo médico • Turismo polar • Turismo receptivo • Turismo religioso • Turismo responsable • Turismo de los « seniors » • Turismo social • Turismo solidario • Turismo espacial • Turismo deportivo • Turismo urbano • Turismo vinivitícola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21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SUBCAMPOS ASOCIADOS </a:t>
            </a:r>
          </a:p>
          <a:p>
            <a:pPr marL="444500" indent="-444500">
              <a:defRPr sz="21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Recepción • Negocios • Ordenación del territorio • Posadas • Camping • Canales •  Habitación  de  huéspedes  •  Ferrocarril  •  Circuitos  •  Crucero  •  Cultura  •  Curas  • Desarrollo sostenible • Equipamientos turísticos • Eventos culturales y deportivos • Medio ambiente • Excursión • Casas rurales • Guía • Hospedaje • Hoteles • Intérprete • Jardines • Litoral • Esparcimiento • Maître-restauración • Mar • Mobil home • Monumentos • Montaña • Nautismo • Oficina de turismo • Parques de atracciones • Parques naturales • Patrimonio de la humanidad • Patrimonio industrial • Peregrinación • Puertos de recreo • Senderismo • Refugios • Residencias de turismo • Pues-ta en forma • Restaurantes • Sitios culturales y turísticos • Deportes • Esquí • Estación de invierno • Talasoterapia • Fuentes termales • operador turístico • Transporte de pasajeros • Vacaciones • Bicicleta • Pueblos de vacaciones • Viajes • Zoológicos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xfrm>
            <a:off x="774700" y="381000"/>
            <a:ext cx="11099800" cy="2159000"/>
          </a:xfrm>
          <a:prstGeom prst="rect">
            <a:avLst/>
          </a:prstGeom>
        </p:spPr>
        <p:txBody>
          <a:bodyPr/>
          <a:lstStyle/>
          <a:p>
            <a:pPr defTabSz="578358">
              <a:defRPr sz="7919">
                <a:latin typeface="CampusFrance Inline"/>
                <a:ea typeface="CampusFrance Inline"/>
                <a:cs typeface="CampusFrance Inline"/>
                <a:sym typeface="CampusFrance Inline"/>
              </a:defRPr>
            </a:pPr>
            <a:r>
              <a:t>NIVEL L</a:t>
            </a:r>
          </a:p>
          <a:p>
            <a:pPr defTabSz="578358">
              <a:defRPr sz="2772">
                <a:latin typeface="CampusFrance Inline"/>
                <a:ea typeface="CampusFrance Inline"/>
                <a:cs typeface="CampusFrance Inline"/>
                <a:sym typeface="CampusFrance Inline"/>
              </a:defRPr>
            </a:pPr>
            <a:r>
              <a:t>(licenciatura)</a:t>
            </a:r>
          </a:p>
        </p:txBody>
      </p:sp>
      <p:sp>
        <p:nvSpPr>
          <p:cNvPr id="135" name="Shape 1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24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« BREVET DE TECHNICIEN SUPÉRIEUR » (BACCALAURÉAT +2 AÑOS DE ESTUDIOS SUPERIORES) </a:t>
            </a:r>
          </a:p>
          <a:p>
            <a:pPr marL="444500" indent="-444500">
              <a:defRPr sz="24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 L2 - El BTS Turismo es propuesto en 170 instituciones de 115 ciudades francesas.</a:t>
            </a:r>
          </a:p>
          <a:p>
            <a:pPr marL="444500" indent="-444500">
              <a:defRPr sz="24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www.campusfrance.org&gt;Espacio  documental&gt;Oferta  de  formación&gt;Fichas  Di-plomas&gt;BTS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chemeClr val="accent1">
            <a:hueOff val="300932"/>
            <a:lumOff val="-21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 algn="just">
              <a:defRPr sz="29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DIPLÔME D’ÉTUDES UNIVERSITAIRES SCIENTIFIQUES ET TECHNIQUES (DUT) (BACCALAURÉAT + 2 AÑOS DE ESTUDIOS SUPERIORES) </a:t>
            </a:r>
          </a:p>
          <a:p>
            <a:pPr marL="444500" indent="-444500" algn="just">
              <a:defRPr sz="29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t>L2 - El DUT Técnicas de comercialización orientación Marketing del turismo es propuesto  por  el  Instituto  Universitario  de  Tecnología  (IUT)  Niza  Costa  Azul  de  la  Universidad de Niza.</a:t>
            </a:r>
          </a:p>
          <a:p>
            <a:pPr marL="444500" indent="-444500" algn="just">
              <a:defRPr sz="2900">
                <a:latin typeface="CampusFrance Serif Regular"/>
                <a:ea typeface="CampusFrance Serif Regular"/>
                <a:cs typeface="CampusFrance Serif Regular"/>
                <a:sym typeface="CampusFrance Serif Regular"/>
              </a:defRPr>
            </a:pPr>
            <a:r>
              <a:rPr u="sng">
                <a:hlinkClick r:id="rId2" invalidUrl="" action="" tgtFrame="" tooltip="" history="1" highlightClick="0" endSnd="0"/>
              </a:rPr>
              <a:t>http://iut.unice.fr</a:t>
            </a:r>
            <a:r>
              <a:t>&gt;Las Formaciones&gt;Los Diplomas Universitarios de Tecnología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