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75" r:id="rId7"/>
    <p:sldId id="26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3" r:id="rId22"/>
    <p:sldId id="294" r:id="rId23"/>
    <p:sldId id="289" r:id="rId24"/>
    <p:sldId id="291" r:id="rId25"/>
    <p:sldId id="290" r:id="rId26"/>
    <p:sldId id="292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" initials="s" lastIdx="1" clrIdx="0">
    <p:extLst>
      <p:ext uri="{19B8F6BF-5375-455C-9EA6-DF929625EA0E}">
        <p15:presenceInfo xmlns:p15="http://schemas.microsoft.com/office/powerpoint/2012/main" userId="sec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0957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7678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020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826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267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8894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6108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9299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7525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061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821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8410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208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329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0405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310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8556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782E-FB20-42C3-924E-578057AFD51B}" type="datetimeFigureOut">
              <a:rPr lang="es-BO" smtClean="0"/>
              <a:t>18 oct.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1037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olivie.campusfrance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-lyon.fr/es/amerinsa" TargetMode="External"/><Relationship Id="rId2" Type="http://schemas.openxmlformats.org/officeDocument/2006/relationships/hyperlink" Target="https://drive.google.com/file/d/1LTCsYuoBaSLg4g3RxOVXfbJyciEX2U86/vie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webp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ebp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5116375-1295-C129-C141-A29191B3C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" y="17820"/>
            <a:ext cx="12129856" cy="682386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216D4E-57EC-BC84-CCA9-C6723EAFCC67}"/>
              </a:ext>
            </a:extLst>
          </p:cNvPr>
          <p:cNvSpPr/>
          <p:nvPr/>
        </p:nvSpPr>
        <p:spPr>
          <a:xfrm rot="758231">
            <a:off x="5904633" y="806953"/>
            <a:ext cx="6065897" cy="103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ESTUDIAR INGENIERÍA</a:t>
            </a:r>
            <a:endParaRPr lang="es-BO" sz="4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EC433F4-5EFC-7F4B-5EFA-C6829835F2FB}"/>
              </a:ext>
            </a:extLst>
          </p:cNvPr>
          <p:cNvSpPr/>
          <p:nvPr/>
        </p:nvSpPr>
        <p:spPr>
          <a:xfrm rot="780646">
            <a:off x="6847606" y="2461377"/>
            <a:ext cx="3665601" cy="1038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FRANCIA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4AE3EDB-9824-62D6-5BCC-FF71FDDDBA45}"/>
              </a:ext>
            </a:extLst>
          </p:cNvPr>
          <p:cNvSpPr/>
          <p:nvPr/>
        </p:nvSpPr>
        <p:spPr>
          <a:xfrm rot="763710">
            <a:off x="8188222" y="1625267"/>
            <a:ext cx="1452802" cy="1038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5273E0-264D-C911-BC7D-3903D814E8EE}"/>
              </a:ext>
            </a:extLst>
          </p:cNvPr>
          <p:cNvSpPr/>
          <p:nvPr/>
        </p:nvSpPr>
        <p:spPr>
          <a:xfrm>
            <a:off x="1577720" y="5487352"/>
            <a:ext cx="3594356" cy="519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CAMPUS FRANCE BOLIVIE</a:t>
            </a:r>
            <a:endParaRPr lang="es-BO" sz="20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80887F0-D3A9-1298-938D-EE85B6FE4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30" y="5876924"/>
            <a:ext cx="2718420" cy="8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D083D24-EA6E-CCC3-1568-93FE3298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0" l="0" r="100000">
                        <a14:backgroundMark x1="452" y1="80415" x2="452" y2="80415"/>
                        <a14:backgroundMark x1="1657" y1="82258" x2="1657" y2="82258"/>
                        <a14:backgroundMark x1="2560" y1="85253" x2="2560" y2="85253"/>
                        <a14:backgroundMark x1="3163" y1="87097" x2="3163" y2="87097"/>
                        <a14:backgroundMark x1="4669" y1="87097" x2="4669" y2="87097"/>
                        <a14:backgroundMark x1="5572" y1="86636" x2="5572" y2="86636"/>
                        <a14:backgroundMark x1="6627" y1="85945" x2="6627" y2="85945"/>
                        <a14:backgroundMark x1="7831" y1="85714" x2="7831" y2="85714"/>
                        <a14:backgroundMark x1="8735" y1="85484" x2="8735" y2="85484"/>
                        <a14:backgroundMark x1="9337" y1="42396" x2="9337" y2="42396"/>
                        <a14:backgroundMark x1="17620" y1="40553" x2="17620" y2="40553"/>
                        <a14:backgroundMark x1="17922" y1="37327" x2="17922" y2="37327"/>
                        <a14:backgroundMark x1="22741" y1="38940" x2="22741" y2="38940"/>
                        <a14:backgroundMark x1="31325" y1="34562" x2="31325" y2="34562"/>
                        <a14:backgroundMark x1="36747" y1="33641" x2="36747" y2="33641"/>
                        <a14:backgroundMark x1="50301" y1="22811" x2="50301" y2="22811"/>
                        <a14:backgroundMark x1="66416" y1="25576" x2="66416" y2="25576"/>
                        <a14:backgroundMark x1="69880" y1="25806" x2="69880" y2="25806"/>
                        <a14:backgroundMark x1="72590" y1="25115" x2="72590" y2="25115"/>
                        <a14:backgroundMark x1="74548" y1="28571" x2="74548" y2="28571"/>
                        <a14:backgroundMark x1="87349" y1="20507" x2="87349" y2="20507"/>
                        <a14:backgroundMark x1="94880" y1="24654" x2="94880" y2="24654"/>
                        <a14:backgroundMark x1="95181" y1="17742" x2="95181" y2="17742"/>
                        <a14:backgroundMark x1="97590" y1="15668" x2="97590" y2="15668"/>
                        <a14:backgroundMark x1="99398" y1="15899" x2="99398" y2="15899"/>
                      </a14:backgroundRemoval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209092"/>
            <a:ext cx="5174929" cy="3382408"/>
          </a:xfrm>
          <a:prstGeom prst="rect">
            <a:avLst/>
          </a:prstGeom>
          <a:noFill/>
          <a:effectLst>
            <a:glow rad="127000">
              <a:schemeClr val="tx1">
                <a:alpha val="99000"/>
              </a:schemeClr>
            </a:glow>
            <a:outerShdw blurRad="50800" dist="50800" dir="5400000" algn="ctr" rotWithShape="0">
              <a:srgbClr val="000000"/>
            </a:outerShdw>
            <a:reflection stA="54000" endPos="65000" dist="50800" dir="5400000" sy="-100000" algn="bl" rotWithShape="0"/>
            <a:softEdge rad="0"/>
          </a:effectLst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EE94E3D3-22F7-01BA-F5DF-9DDC91A09D0F}"/>
              </a:ext>
            </a:extLst>
          </p:cNvPr>
          <p:cNvSpPr txBox="1">
            <a:spLocks/>
          </p:cNvSpPr>
          <p:nvPr/>
        </p:nvSpPr>
        <p:spPr>
          <a:xfrm>
            <a:off x="779075" y="25900"/>
            <a:ext cx="8791575" cy="122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6000" b="1" dirty="0">
                <a:solidFill>
                  <a:schemeClr val="bg2"/>
                </a:solidFill>
              </a:rPr>
              <a:t>Las instituciones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B09D96-5D28-D00F-BAE7-6C712CC64215}"/>
              </a:ext>
            </a:extLst>
          </p:cNvPr>
          <p:cNvSpPr/>
          <p:nvPr/>
        </p:nvSpPr>
        <p:spPr>
          <a:xfrm>
            <a:off x="928689" y="1379726"/>
            <a:ext cx="8791576" cy="8348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Institutos Universitarios de Tecnología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47F246-F81C-29A5-95C5-1FED496BAD14}"/>
              </a:ext>
            </a:extLst>
          </p:cNvPr>
          <p:cNvSpPr/>
          <p:nvPr/>
        </p:nvSpPr>
        <p:spPr>
          <a:xfrm>
            <a:off x="928689" y="2587938"/>
            <a:ext cx="6486524" cy="834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D6E146-214A-8E3C-3441-6CB8E34E99FC}"/>
              </a:ext>
            </a:extLst>
          </p:cNvPr>
          <p:cNvSpPr/>
          <p:nvPr/>
        </p:nvSpPr>
        <p:spPr>
          <a:xfrm>
            <a:off x="928689" y="3796150"/>
            <a:ext cx="4786311" cy="8348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d’Ingénieurs</a:t>
            </a:r>
            <a:endParaRPr lang="es-BO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8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1" y="118054"/>
            <a:ext cx="963323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Institutos Universitarios de Tecnología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96985" y="1276983"/>
            <a:ext cx="915785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108 Institutos Universitarios de Tecnología (IUT). 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Dependen todos de las universidades públicas.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Otorgan el BUT: </a:t>
            </a:r>
            <a:r>
              <a:rPr lang="es-BO" sz="2200" b="1" i="1" dirty="0" err="1">
                <a:latin typeface="Century Gothic" panose="020B0502020202020204" pitchFamily="34" charset="0"/>
              </a:rPr>
              <a:t>Brevet</a:t>
            </a:r>
            <a:r>
              <a:rPr lang="es-BO" sz="2200" b="1" i="1" dirty="0">
                <a:latin typeface="Century Gothic" panose="020B0502020202020204" pitchFamily="34" charset="0"/>
              </a:rPr>
              <a:t> </a:t>
            </a:r>
            <a:r>
              <a:rPr lang="es-BO" sz="2200" b="1" i="1" dirty="0" err="1">
                <a:latin typeface="Century Gothic" panose="020B0502020202020204" pitchFamily="34" charset="0"/>
              </a:rPr>
              <a:t>universitaire</a:t>
            </a:r>
            <a:r>
              <a:rPr lang="es-BO" sz="2200" b="1" i="1" dirty="0">
                <a:latin typeface="Century Gothic" panose="020B0502020202020204" pitchFamily="34" charset="0"/>
              </a:rPr>
              <a:t> de </a:t>
            </a:r>
            <a:r>
              <a:rPr lang="es-BO" sz="2200" b="1" i="1" dirty="0" err="1">
                <a:latin typeface="Century Gothic" panose="020B0502020202020204" pitchFamily="34" charset="0"/>
              </a:rPr>
              <a:t>technologie</a:t>
            </a:r>
            <a:r>
              <a:rPr lang="es-BO" sz="2200" b="1" i="1" dirty="0">
                <a:latin typeface="Century Gothic" panose="020B0502020202020204" pitchFamily="34" charset="0"/>
              </a:rPr>
              <a:t>, </a:t>
            </a:r>
            <a:r>
              <a:rPr lang="es-BO" sz="2200" b="1" dirty="0">
                <a:latin typeface="Century Gothic" panose="020B0502020202020204" pitchFamily="34" charset="0"/>
              </a:rPr>
              <a:t>diploma nacional que confiere el grado de </a:t>
            </a:r>
            <a:r>
              <a:rPr lang="es-BO" sz="2200" b="1" dirty="0" err="1">
                <a:latin typeface="Century Gothic" panose="020B0502020202020204" pitchFamily="34" charset="0"/>
              </a:rPr>
              <a:t>Licence</a:t>
            </a:r>
            <a:r>
              <a:rPr lang="es-BO" sz="2200" b="1" dirty="0">
                <a:latin typeface="Century Gothic" panose="020B0502020202020204" pitchFamily="34" charset="0"/>
              </a:rPr>
              <a:t>. 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3 años de estudios en un Instituto Universitario de Tecnología (IUT).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La formación en IUT, destinada a formar mandos técnicos intermedios durante 2 años universitarios, permite también seguir estudiando, en licencia profesional por ejemplo (lo que hace el 80% de los graduados). Más de 70 Universidades públicas pluridisciplinarias.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8D1E77-4467-C804-0415-A7235009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5" y="1459999"/>
            <a:ext cx="2840179" cy="40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1" y="118054"/>
            <a:ext cx="840451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96985" y="1276983"/>
            <a:ext cx="107781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74 Universidades públicas pluridisciplinarias. 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63% de los estudiantes en nivel superior estudian en una “</a:t>
            </a:r>
            <a:r>
              <a:rPr lang="es-BO" sz="2400" b="1" dirty="0" err="1">
                <a:latin typeface="Century Gothic" panose="020B0502020202020204" pitchFamily="34" charset="0"/>
              </a:rPr>
              <a:t>Université</a:t>
            </a:r>
            <a:r>
              <a:rPr lang="es-BO" sz="2400" b="1" dirty="0">
                <a:latin typeface="Century Gothic" panose="020B0502020202020204" pitchFamily="34" charset="0"/>
              </a:rPr>
              <a:t>”.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Ofrecen programas de </a:t>
            </a:r>
            <a:r>
              <a:rPr lang="es-BO" sz="2400" b="1" dirty="0" err="1">
                <a:latin typeface="Century Gothic" panose="020B0502020202020204" pitchFamily="34" charset="0"/>
              </a:rPr>
              <a:t>Licence</a:t>
            </a:r>
            <a:r>
              <a:rPr lang="es-BO" sz="2400" b="1" dirty="0">
                <a:latin typeface="Century Gothic" panose="020B0502020202020204" pitchFamily="34" charset="0"/>
              </a:rPr>
              <a:t>, </a:t>
            </a:r>
            <a:r>
              <a:rPr lang="es-BO" sz="2400" b="1" dirty="0" err="1">
                <a:latin typeface="Century Gothic" panose="020B0502020202020204" pitchFamily="34" charset="0"/>
              </a:rPr>
              <a:t>Bachelor</a:t>
            </a:r>
            <a:r>
              <a:rPr lang="es-BO" sz="2400" b="1" dirty="0">
                <a:latin typeface="Century Gothic" panose="020B0502020202020204" pitchFamily="34" charset="0"/>
              </a:rPr>
              <a:t>, Máster y Doctorado.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Fuerte orientación hacia la investigación.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Subvencionadas por el gobierno francés.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Los máster cuestan de 243 € hasta 3 770 €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D8F720-DFDD-954A-DF7E-13903EF0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5966" r="15801" b="22038"/>
          <a:stretch/>
        </p:blipFill>
        <p:spPr>
          <a:xfrm>
            <a:off x="9379527" y="504763"/>
            <a:ext cx="2558726" cy="9907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88B96A-769E-8123-7586-7D82EA4E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39" y="5457293"/>
            <a:ext cx="2386005" cy="972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C00365F-9D94-ACED-80E3-C5D59E787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8" y="3728349"/>
            <a:ext cx="2186949" cy="10751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281B2A-7EE2-DD17-E598-110A3AFFC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48" y="1772346"/>
            <a:ext cx="2386005" cy="7959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BC35EF-B002-00F8-5245-9DDAD07C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23" y="5304397"/>
            <a:ext cx="1257575" cy="127853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6891B4D-DE48-69FE-F965-51EA5FB59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5707094"/>
            <a:ext cx="2632364" cy="99330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4722938-DB89-B071-90FC-2F9815DD5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38" y="3747432"/>
            <a:ext cx="1920860" cy="11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2" y="118054"/>
            <a:ext cx="7254592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d’Ingénieurs</a:t>
            </a:r>
            <a:endParaRPr lang="es-BO" sz="3600" i="1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96985" y="1276983"/>
            <a:ext cx="107781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205 escuelas de ingeniería en Francia, acreditadas para otorgar el </a:t>
            </a:r>
            <a:r>
              <a:rPr lang="es-BO" sz="2400" b="1" i="1" dirty="0" err="1">
                <a:latin typeface="Century Gothic" panose="020B0502020202020204" pitchFamily="34" charset="0"/>
              </a:rPr>
              <a:t>Diplôme</a:t>
            </a:r>
            <a:r>
              <a:rPr lang="es-BO" sz="2400" b="1" i="1" dirty="0">
                <a:latin typeface="Century Gothic" panose="020B0502020202020204" pitchFamily="34" charset="0"/>
              </a:rPr>
              <a:t> </a:t>
            </a:r>
            <a:r>
              <a:rPr lang="es-BO" sz="2400" b="1" i="1" dirty="0" err="1">
                <a:latin typeface="Century Gothic" panose="020B0502020202020204" pitchFamily="34" charset="0"/>
              </a:rPr>
              <a:t>d’Ingénieur</a:t>
            </a:r>
            <a:r>
              <a:rPr lang="es-BO" sz="2400" b="1" i="1" dirty="0">
                <a:latin typeface="Century Gothic" panose="020B0502020202020204" pitchFamily="34" charset="0"/>
              </a:rPr>
              <a:t>.</a:t>
            </a:r>
            <a:endParaRPr lang="es-BO" sz="2400" b="1" dirty="0">
              <a:latin typeface="Century Gothic" panose="020B0502020202020204" pitchFamily="34" charset="0"/>
            </a:endParaRP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Generales o especializadas.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Tanto públicas (151) como privadas (54).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Muchas están integradas a las universidades.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Programas de </a:t>
            </a:r>
            <a:r>
              <a:rPr lang="es-BO" sz="2400" b="1" dirty="0" err="1">
                <a:latin typeface="Century Gothic" panose="020B0502020202020204" pitchFamily="34" charset="0"/>
              </a:rPr>
              <a:t>Licence</a:t>
            </a:r>
            <a:r>
              <a:rPr lang="es-BO" sz="2400" b="1" dirty="0">
                <a:latin typeface="Century Gothic" panose="020B0502020202020204" pitchFamily="34" charset="0"/>
              </a:rPr>
              <a:t>, </a:t>
            </a:r>
            <a:r>
              <a:rPr lang="es-BO" sz="2400" b="1" dirty="0" err="1">
                <a:latin typeface="Century Gothic" panose="020B0502020202020204" pitchFamily="34" charset="0"/>
              </a:rPr>
              <a:t>Bachelor</a:t>
            </a:r>
            <a:r>
              <a:rPr lang="es-BO" sz="2400" b="1" dirty="0">
                <a:latin typeface="Century Gothic" panose="020B0502020202020204" pitchFamily="34" charset="0"/>
              </a:rPr>
              <a:t> o Master y Master </a:t>
            </a:r>
            <a:r>
              <a:rPr lang="es-BO" sz="2400" b="1" dirty="0" err="1">
                <a:latin typeface="Century Gothic" panose="020B0502020202020204" pitchFamily="34" charset="0"/>
              </a:rPr>
              <a:t>of</a:t>
            </a:r>
            <a:r>
              <a:rPr lang="es-BO" sz="2400" b="1" dirty="0">
                <a:latin typeface="Century Gothic" panose="020B0502020202020204" pitchFamily="34" charset="0"/>
              </a:rPr>
              <a:t> </a:t>
            </a:r>
            <a:r>
              <a:rPr lang="es-BO" sz="2400" b="1" dirty="0" err="1">
                <a:latin typeface="Century Gothic" panose="020B0502020202020204" pitchFamily="34" charset="0"/>
              </a:rPr>
              <a:t>Science</a:t>
            </a:r>
            <a:r>
              <a:rPr lang="es-BO" sz="2400" b="1" dirty="0">
                <a:latin typeface="Century Gothic" panose="020B0502020202020204" pitchFamily="34" charset="0"/>
              </a:rPr>
              <a:t>, Doctorado (con acreditaciones internacionales).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Los costos pueden ir desde 601 € hasta 10 000 €.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47DAFB-DD6B-44C9-F9C0-335C2650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435904"/>
            <a:ext cx="2389909" cy="9260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A2BF81-0030-B3C9-B5C5-E293CFD7C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67" y="118055"/>
            <a:ext cx="1823017" cy="11606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9746CA-8DD9-5350-79C7-7578F47259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8192" r="13352" b="15481"/>
          <a:stretch/>
        </p:blipFill>
        <p:spPr>
          <a:xfrm>
            <a:off x="9834972" y="1745673"/>
            <a:ext cx="2023423" cy="16694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561BD03-8C68-C703-2DC8-617D5E267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60" y="3429000"/>
            <a:ext cx="2250220" cy="10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2" y="118054"/>
            <a:ext cx="7254592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d’Ingénieurs</a:t>
            </a:r>
            <a:endParaRPr lang="es-BO" sz="3600" i="1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211286" y="1048375"/>
            <a:ext cx="94765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La carrera dura 5 años (10 semestres, 300 créditos ECTS), de los cuales 2 años preparatorios o el equivalente que sancionan una formación de excelencia en ciencias fundamentales.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47DAFB-DD6B-44C9-F9C0-335C2650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21" y="5435904"/>
            <a:ext cx="2096763" cy="812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A2BF81-0030-B3C9-B5C5-E293CFD7C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16" y="187331"/>
            <a:ext cx="1823017" cy="11606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9746CA-8DD9-5350-79C7-7578F47259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8192" r="13352" b="15481"/>
          <a:stretch/>
        </p:blipFill>
        <p:spPr>
          <a:xfrm>
            <a:off x="10071591" y="1759528"/>
            <a:ext cx="2023423" cy="16694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561BD03-8C68-C703-2DC8-617D5E267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59" y="3778450"/>
            <a:ext cx="1937325" cy="926091"/>
          </a:xfrm>
          <a:prstGeom prst="rect">
            <a:avLst/>
          </a:prstGeom>
        </p:spPr>
      </p:pic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37D855CE-A449-2F4B-67D1-C9E03C771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83280"/>
              </p:ext>
            </p:extLst>
          </p:nvPr>
        </p:nvGraphicFramePr>
        <p:xfrm>
          <a:off x="1657935" y="2703763"/>
          <a:ext cx="8128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20">
                  <a:extLst>
                    <a:ext uri="{9D8B030D-6E8A-4147-A177-3AD203B41FA5}">
                      <a16:colId xmlns:a16="http://schemas.microsoft.com/office/drawing/2014/main" val="4293740126"/>
                    </a:ext>
                  </a:extLst>
                </a:gridCol>
                <a:gridCol w="6114480">
                  <a:extLst>
                    <a:ext uri="{9D8B030D-6E8A-4147-A177-3AD203B41FA5}">
                      <a16:colId xmlns:a16="http://schemas.microsoft.com/office/drawing/2014/main" val="3469310690"/>
                    </a:ext>
                  </a:extLst>
                </a:gridCol>
              </a:tblGrid>
              <a:tr h="1127627">
                <a:tc rowSpan="2">
                  <a:txBody>
                    <a:bodyPr/>
                    <a:lstStyle/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b="1" dirty="0"/>
                        <a:t>2ndo CICLO</a:t>
                      </a:r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>
                          <a:solidFill>
                            <a:schemeClr val="tx1"/>
                          </a:solidFill>
                        </a:rPr>
                        <a:t>Selección del área de interés</a:t>
                      </a:r>
                    </a:p>
                    <a:p>
                      <a:pPr algn="ctr"/>
                      <a:r>
                        <a:rPr lang="es-BO" dirty="0">
                          <a:solidFill>
                            <a:schemeClr val="tx1"/>
                          </a:solidFill>
                        </a:rPr>
                        <a:t>(telecomunicaciones, química, agronomía, mecánica...)</a:t>
                      </a:r>
                    </a:p>
                    <a:p>
                      <a:pPr algn="ctr"/>
                      <a:r>
                        <a:rPr lang="es-BO" dirty="0">
                          <a:solidFill>
                            <a:schemeClr val="tx1"/>
                          </a:solidFill>
                        </a:rPr>
                        <a:t>+ Opción de complementar con gerencia y mercadeo.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718076"/>
                  </a:ext>
                </a:extLst>
              </a:tr>
              <a:tr h="645229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BO" dirty="0"/>
                    </a:p>
                    <a:p>
                      <a:pPr algn="ctr"/>
                      <a:endParaRPr lang="es-BO" dirty="0"/>
                    </a:p>
                    <a:p>
                      <a:pPr algn="ctr"/>
                      <a:r>
                        <a:rPr lang="es-BO" b="1" dirty="0">
                          <a:solidFill>
                            <a:schemeClr val="tx1"/>
                          </a:solidFill>
                        </a:rPr>
                        <a:t>Profundización en matemáticas, física, química, mecánica,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445249"/>
                  </a:ext>
                </a:extLst>
              </a:tr>
              <a:tr h="645229"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b="1" dirty="0"/>
                        <a:t>1er CICLO</a:t>
                      </a:r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endParaRPr lang="es-B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BO" dirty="0"/>
                    </a:p>
                    <a:p>
                      <a:pPr algn="ctr"/>
                      <a:endParaRPr lang="es-BO" dirty="0"/>
                    </a:p>
                    <a:p>
                      <a:pPr algn="ctr"/>
                      <a:r>
                        <a:rPr lang="es-BO" b="1" dirty="0">
                          <a:solidFill>
                            <a:schemeClr val="tx1"/>
                          </a:solidFill>
                        </a:rPr>
                        <a:t>Formación de excelencia en las ciencias fundamentales.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314258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F6EB7303-B277-AF47-6B2B-D8ACD74C2A81}"/>
              </a:ext>
            </a:extLst>
          </p:cNvPr>
          <p:cNvSpPr/>
          <p:nvPr/>
        </p:nvSpPr>
        <p:spPr>
          <a:xfrm>
            <a:off x="417069" y="6066673"/>
            <a:ext cx="589406" cy="59117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E8093DA-F12F-61AD-A5B3-9224F7B6BEB7}"/>
              </a:ext>
            </a:extLst>
          </p:cNvPr>
          <p:cNvSpPr/>
          <p:nvPr/>
        </p:nvSpPr>
        <p:spPr>
          <a:xfrm>
            <a:off x="417067" y="5249245"/>
            <a:ext cx="589406" cy="59117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0292F82-AC1A-FB5F-E5B4-C022F119C6C3}"/>
              </a:ext>
            </a:extLst>
          </p:cNvPr>
          <p:cNvSpPr/>
          <p:nvPr/>
        </p:nvSpPr>
        <p:spPr>
          <a:xfrm>
            <a:off x="417064" y="3628253"/>
            <a:ext cx="589406" cy="59117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81108F8-CDC1-4CAA-76FE-CBB56C378F72}"/>
              </a:ext>
            </a:extLst>
          </p:cNvPr>
          <p:cNvSpPr/>
          <p:nvPr/>
        </p:nvSpPr>
        <p:spPr>
          <a:xfrm>
            <a:off x="417065" y="4453501"/>
            <a:ext cx="589406" cy="547987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0ACAD9D-ACAC-7384-AEF1-E0C3BD12BF5F}"/>
              </a:ext>
            </a:extLst>
          </p:cNvPr>
          <p:cNvSpPr/>
          <p:nvPr/>
        </p:nvSpPr>
        <p:spPr>
          <a:xfrm>
            <a:off x="417062" y="2810843"/>
            <a:ext cx="589406" cy="59117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86FA5EF1-C9AF-6A47-04E7-167AAC35B46F}"/>
              </a:ext>
            </a:extLst>
          </p:cNvPr>
          <p:cNvSpPr/>
          <p:nvPr/>
        </p:nvSpPr>
        <p:spPr>
          <a:xfrm>
            <a:off x="1055287" y="2988658"/>
            <a:ext cx="501162" cy="18703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E81DFD08-306C-2382-00C5-4530B9176D0B}"/>
              </a:ext>
            </a:extLst>
          </p:cNvPr>
          <p:cNvSpPr/>
          <p:nvPr/>
        </p:nvSpPr>
        <p:spPr>
          <a:xfrm>
            <a:off x="1055284" y="5427075"/>
            <a:ext cx="501162" cy="11122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4784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2" y="118054"/>
            <a:ext cx="7254592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d’Ingénieurs</a:t>
            </a:r>
            <a:endParaRPr lang="es-BO" sz="3600" i="1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211286" y="1048375"/>
            <a:ext cx="947650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551 diplomas y 983 programas.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6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Más de 160.000 estudiantes inscritos.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6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38.000 egresados/año.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		- 28% de mujeres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		- 13% de estudiantes internacionales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6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79% de los egresados consigue un empleo en menos de 2 meses.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47DAFB-DD6B-44C9-F9C0-335C2650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21" y="5435904"/>
            <a:ext cx="2096763" cy="812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A2BF81-0030-B3C9-B5C5-E293CFD7C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16" y="187331"/>
            <a:ext cx="1823017" cy="11606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9746CA-8DD9-5350-79C7-7578F47259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8192" r="13352" b="15481"/>
          <a:stretch/>
        </p:blipFill>
        <p:spPr>
          <a:xfrm>
            <a:off x="10071591" y="1759528"/>
            <a:ext cx="2023423" cy="16694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561BD03-8C68-C703-2DC8-617D5E267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59" y="3778450"/>
            <a:ext cx="1937325" cy="9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>
            <a:extLst>
              <a:ext uri="{FF2B5EF4-FFF2-40B4-BE49-F238E27FC236}">
                <a16:creationId xmlns:a16="http://schemas.microsoft.com/office/drawing/2014/main" id="{EE94E3D3-22F7-01BA-F5DF-9DDC91A09D0F}"/>
              </a:ext>
            </a:extLst>
          </p:cNvPr>
          <p:cNvSpPr txBox="1">
            <a:spLocks/>
          </p:cNvSpPr>
          <p:nvPr/>
        </p:nvSpPr>
        <p:spPr>
          <a:xfrm>
            <a:off x="854758" y="152720"/>
            <a:ext cx="10482484" cy="98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5400" b="1" dirty="0">
                <a:solidFill>
                  <a:schemeClr val="bg2"/>
                </a:solidFill>
              </a:rPr>
              <a:t>LOS PROCESOS DE POSTULACIÓN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B09D96-5D28-D00F-BAE7-6C712CC64215}"/>
              </a:ext>
            </a:extLst>
          </p:cNvPr>
          <p:cNvSpPr/>
          <p:nvPr/>
        </p:nvSpPr>
        <p:spPr>
          <a:xfrm>
            <a:off x="928689" y="1492020"/>
            <a:ext cx="7766132" cy="8348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 + IUT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47F246-F81C-29A5-95C5-1FED496BAD14}"/>
              </a:ext>
            </a:extLst>
          </p:cNvPr>
          <p:cNvSpPr/>
          <p:nvPr/>
        </p:nvSpPr>
        <p:spPr>
          <a:xfrm>
            <a:off x="928689" y="3005033"/>
            <a:ext cx="6065669" cy="834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d’Ingénieurs</a:t>
            </a:r>
            <a:endParaRPr lang="es-BO" sz="3600" i="1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D6E146-214A-8E3C-3441-6CB8E34E99FC}"/>
              </a:ext>
            </a:extLst>
          </p:cNvPr>
          <p:cNvSpPr/>
          <p:nvPr/>
        </p:nvSpPr>
        <p:spPr>
          <a:xfrm>
            <a:off x="928689" y="4576382"/>
            <a:ext cx="9867649" cy="8348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Intercambio académico y doble titulación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B8F3AB-141D-D247-1421-8A1DBE29E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16" y="1133171"/>
            <a:ext cx="2126856" cy="33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1" y="118054"/>
            <a:ext cx="933210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 + IUT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227328" y="1625887"/>
            <a:ext cx="947650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La plataforma </a:t>
            </a:r>
            <a:r>
              <a:rPr lang="es-BO" sz="2600" b="1" i="1" dirty="0">
                <a:latin typeface="Century Gothic" panose="020B0502020202020204" pitchFamily="34" charset="0"/>
              </a:rPr>
              <a:t>ÉTUDES EN FRANCE permite postular a las Universidades públicas francesas a nivel LICENCE o MASTER. </a:t>
            </a:r>
            <a:r>
              <a:rPr lang="es-BO" sz="2600" b="1" dirty="0">
                <a:latin typeface="Century Gothic" panose="020B0502020202020204" pitchFamily="34" charset="0"/>
              </a:rPr>
              <a:t>Con un solo expediente de candidaturas puedes </a:t>
            </a:r>
            <a:r>
              <a:rPr lang="es-BO" sz="2600" b="1" dirty="0" err="1">
                <a:latin typeface="Century Gothic" panose="020B0502020202020204" pitchFamily="34" charset="0"/>
              </a:rPr>
              <a:t>posturlar</a:t>
            </a:r>
            <a:r>
              <a:rPr lang="es-BO" sz="2600" b="1" dirty="0">
                <a:latin typeface="Century Gothic" panose="020B0502020202020204" pitchFamily="34" charset="0"/>
              </a:rPr>
              <a:t> a varios programas.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Infórmate en : 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  <a:hlinkClick r:id="rId2"/>
              </a:rPr>
              <a:t>https://www.bolivie.campusfrance.org/</a:t>
            </a:r>
            <a:r>
              <a:rPr lang="es-BO" sz="2600" b="1" dirty="0"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		&gt; Estudiar en Francia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				&gt; Estudiar Ingeniería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640A27-9798-1D2E-815E-4DE07140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79" y="2290625"/>
            <a:ext cx="2564713" cy="40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3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2511142" y="118054"/>
            <a:ext cx="933210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 + IUT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2299926" y="1854487"/>
            <a:ext cx="95158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Todo el año: buscas información sobre los programas, certificación del idioma, traducción de documentos (de ser necesario)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Del 3 de octubre de 2022 al 02 de marzo de 2023: creas y completas el expediente EEF. Seleccionas los programas de tu interés y programas una entrevista.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EB365E-3BDC-5C45-2C15-2DFCCFE9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" y="385762"/>
            <a:ext cx="3622902" cy="60864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F178970-7A28-BFD2-8C55-8F64019216B4}"/>
              </a:ext>
            </a:extLst>
          </p:cNvPr>
          <p:cNvSpPr/>
          <p:nvPr/>
        </p:nvSpPr>
        <p:spPr>
          <a:xfrm rot="731968">
            <a:off x="63745" y="2476845"/>
            <a:ext cx="2608546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¿Cuándo?</a:t>
            </a:r>
            <a:endParaRPr lang="es-B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2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214313" y="55908"/>
            <a:ext cx="11787187" cy="8851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EL PORTAL ETUDES EN FRANCE</a:t>
            </a:r>
          </a:p>
          <a:p>
            <a:pPr algn="ctr"/>
            <a:r>
              <a:rPr lang="es-BO" sz="2400" dirty="0">
                <a:solidFill>
                  <a:schemeClr val="tx1"/>
                </a:solidFill>
              </a:rPr>
              <a:t>El procedimiento en línea para gestionar todos tus trámites de admisión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BF6683-7376-3E53-121F-54F00921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67" y="941031"/>
            <a:ext cx="6213877" cy="58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8EF452A-4C2F-C32B-EAFF-B4C0F3746333}"/>
              </a:ext>
            </a:extLst>
          </p:cNvPr>
          <p:cNvSpPr txBox="1">
            <a:spLocks/>
          </p:cNvSpPr>
          <p:nvPr/>
        </p:nvSpPr>
        <p:spPr>
          <a:xfrm>
            <a:off x="407862" y="1020932"/>
            <a:ext cx="5976663" cy="12961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BO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Agencia del gobierno de Francia cuya misión es la de promover la educación superior francesa en el exterior.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1FDE055-1E0B-E0DF-D6AA-09C89B513305}"/>
              </a:ext>
            </a:extLst>
          </p:cNvPr>
          <p:cNvSpPr txBox="1">
            <a:spLocks/>
          </p:cNvSpPr>
          <p:nvPr/>
        </p:nvSpPr>
        <p:spPr>
          <a:xfrm>
            <a:off x="2717544" y="90487"/>
            <a:ext cx="6577381" cy="930445"/>
          </a:xfrm>
          <a:prstGeom prst="rect">
            <a:avLst/>
          </a:prstGeom>
          <a:solidFill>
            <a:srgbClr val="FF0000"/>
          </a:solidFill>
          <a:effectLst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CAMPUS FRANCE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27738F8-0999-D27E-68F3-89BAFC6B327A}"/>
              </a:ext>
            </a:extLst>
          </p:cNvPr>
          <p:cNvSpPr txBox="1">
            <a:spLocks/>
          </p:cNvSpPr>
          <p:nvPr/>
        </p:nvSpPr>
        <p:spPr>
          <a:xfrm>
            <a:off x="660890" y="2408075"/>
            <a:ext cx="5328592" cy="7297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BO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Cada oficina Campus France del mundo cuenta con un asesor </a:t>
            </a:r>
          </a:p>
        </p:txBody>
      </p:sp>
      <p:sp>
        <p:nvSpPr>
          <p:cNvPr id="10" name="3 Flecha derecha">
            <a:extLst>
              <a:ext uri="{FF2B5EF4-FFF2-40B4-BE49-F238E27FC236}">
                <a16:creationId xmlns:a16="http://schemas.microsoft.com/office/drawing/2014/main" id="{9D6F4203-D841-D07C-981D-3296B4BC7120}"/>
              </a:ext>
            </a:extLst>
          </p:cNvPr>
          <p:cNvSpPr/>
          <p:nvPr/>
        </p:nvSpPr>
        <p:spPr>
          <a:xfrm>
            <a:off x="2859787" y="3747114"/>
            <a:ext cx="2703574" cy="1787108"/>
          </a:xfrm>
          <a:prstGeom prst="rightArrow">
            <a:avLst/>
          </a:prstGeom>
          <a:solidFill>
            <a:schemeClr val="bg1">
              <a:alpha val="68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ASESORÍA</a:t>
            </a:r>
            <a:endParaRPr lang="es-BO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5 Rectángulo redondeado">
            <a:extLst>
              <a:ext uri="{FF2B5EF4-FFF2-40B4-BE49-F238E27FC236}">
                <a16:creationId xmlns:a16="http://schemas.microsoft.com/office/drawing/2014/main" id="{5DE2022E-85E9-5476-2A73-2B6FD6D4670B}"/>
              </a:ext>
            </a:extLst>
          </p:cNvPr>
          <p:cNvSpPr/>
          <p:nvPr/>
        </p:nvSpPr>
        <p:spPr>
          <a:xfrm>
            <a:off x="7447808" y="2100800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Informar las posibilidades de estudios en Francia</a:t>
            </a:r>
          </a:p>
        </p:txBody>
      </p:sp>
      <p:sp>
        <p:nvSpPr>
          <p:cNvPr id="12" name="6 Rectángulo redondeado">
            <a:extLst>
              <a:ext uri="{FF2B5EF4-FFF2-40B4-BE49-F238E27FC236}">
                <a16:creationId xmlns:a16="http://schemas.microsoft.com/office/drawing/2014/main" id="{4BEE8128-E9F3-4395-0E32-C3E895B08787}"/>
              </a:ext>
            </a:extLst>
          </p:cNvPr>
          <p:cNvSpPr/>
          <p:nvPr/>
        </p:nvSpPr>
        <p:spPr>
          <a:xfrm>
            <a:off x="6735180" y="3279062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Ayudar en la elección de estudios universitarios adecuados a la formación</a:t>
            </a:r>
          </a:p>
        </p:txBody>
      </p:sp>
      <p:sp>
        <p:nvSpPr>
          <p:cNvPr id="13" name="7 Rectángulo redondeado">
            <a:extLst>
              <a:ext uri="{FF2B5EF4-FFF2-40B4-BE49-F238E27FC236}">
                <a16:creationId xmlns:a16="http://schemas.microsoft.com/office/drawing/2014/main" id="{7BE49D2A-3DA8-5DB5-5CB4-AE8457772D95}"/>
              </a:ext>
            </a:extLst>
          </p:cNvPr>
          <p:cNvSpPr/>
          <p:nvPr/>
        </p:nvSpPr>
        <p:spPr>
          <a:xfrm>
            <a:off x="5998324" y="4439573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Orientar dentro de las especialidades de las universidades francesas</a:t>
            </a:r>
          </a:p>
        </p:txBody>
      </p:sp>
      <p:sp>
        <p:nvSpPr>
          <p:cNvPr id="14" name="8 Rectángulo redondeado">
            <a:extLst>
              <a:ext uri="{FF2B5EF4-FFF2-40B4-BE49-F238E27FC236}">
                <a16:creationId xmlns:a16="http://schemas.microsoft.com/office/drawing/2014/main" id="{5B1F35F2-27EF-D359-40DC-C2371224F779}"/>
              </a:ext>
            </a:extLst>
          </p:cNvPr>
          <p:cNvSpPr/>
          <p:nvPr/>
        </p:nvSpPr>
        <p:spPr>
          <a:xfrm>
            <a:off x="5359174" y="5600084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Facilitar los trámites para  la estadía en Francia</a:t>
            </a:r>
          </a:p>
        </p:txBody>
      </p:sp>
    </p:spTree>
    <p:extLst>
      <p:ext uri="{BB962C8B-B14F-4D97-AF65-F5344CB8AC3E}">
        <p14:creationId xmlns:p14="http://schemas.microsoft.com/office/powerpoint/2010/main" val="82738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642938" y="118054"/>
            <a:ext cx="11200313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Proceso de postulación –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00013" y="1239411"/>
            <a:ext cx="951584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Directamente con cada escuela de ingeniería o a través de consorcios / plataformas para aplicar a varias escuelas. Por ejemplo, </a:t>
            </a:r>
            <a:r>
              <a:rPr lang="es-BO" sz="2600" b="1" dirty="0" err="1">
                <a:latin typeface="Century Gothic" panose="020B0502020202020204" pitchFamily="34" charset="0"/>
              </a:rPr>
              <a:t>Polytech</a:t>
            </a:r>
            <a:r>
              <a:rPr lang="es-BO" sz="2600" b="1" dirty="0">
                <a:latin typeface="Century Gothic" panose="020B0502020202020204" pitchFamily="34" charset="0"/>
              </a:rPr>
              <a:t>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6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Red </a:t>
            </a:r>
            <a:r>
              <a:rPr lang="es-BO" sz="2600" b="1" dirty="0" err="1">
                <a:latin typeface="Century Gothic" panose="020B0502020202020204" pitchFamily="34" charset="0"/>
              </a:rPr>
              <a:t>N+i</a:t>
            </a:r>
            <a:r>
              <a:rPr lang="es-BO" sz="2600" b="1" dirty="0">
                <a:latin typeface="Century Gothic" panose="020B0502020202020204" pitchFamily="34" charset="0"/>
              </a:rPr>
              <a:t>: Permite postular a programas de Master y especializaciones de posgrado en sus escuelas miembro con un único expediente de candidatura </a:t>
            </a:r>
            <a:r>
              <a:rPr lang="es-BO" sz="2600" b="1" u="sng" dirty="0">
                <a:latin typeface="Century Gothic" panose="020B0502020202020204" pitchFamily="34" charset="0"/>
              </a:rPr>
              <a:t>nplusi.com </a:t>
            </a:r>
            <a:endParaRPr lang="es-BO" sz="26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600" b="1" u="sng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Una vez recibida tu carta de aceptación definitiva, realizas el proceso obligatorio con Campus France.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2AFFB-D1BC-FCFE-48E7-3D82E7B44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74" y="1389346"/>
            <a:ext cx="2564713" cy="40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100013" y="118054"/>
            <a:ext cx="11991973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AMERINSA-Programa latinoamericano del INSA Lyon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00013" y="1266044"/>
            <a:ext cx="951584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MX" sz="3200" b="1" dirty="0"/>
              <a:t>La escolaridad se desarrolla en cuatro semestres universitarios, de 15 semanas cada uno (dos años), al cabo de los cuales el estudiante puede postular a cualquier departamento de especialidad del Segundo Ciclo de los INSA o a ciertas facultades de ingeniería de universidades asociadas del INSA Lyon, en Europa o en América Latina. Pero se inicia con una escuela de verano (5 semanas) con clases de francés y nivelación en matemáticas.</a:t>
            </a:r>
            <a:endParaRPr lang="es-BO" sz="32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2AFFB-D1BC-FCFE-48E7-3D82E7B44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69" y="1389347"/>
            <a:ext cx="2399318" cy="38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2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100013" y="118054"/>
            <a:ext cx="11991973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AMERINSA-Programa latinoamericano del INSA Lyon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00012" y="1180316"/>
            <a:ext cx="1184433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u="sng" dirty="0"/>
              <a:t>Perfil:</a:t>
            </a:r>
            <a:endParaRPr lang="es-MX" sz="3200" b="1" dirty="0"/>
          </a:p>
          <a:p>
            <a:r>
              <a:rPr lang="es-MX" sz="3200" b="1" dirty="0"/>
              <a:t>buenos resultados en materias científicas, principalmente en matemáticas, física y química</a:t>
            </a:r>
            <a:br>
              <a:rPr lang="es-MX" sz="3200" b="1" dirty="0"/>
            </a:br>
            <a:r>
              <a:rPr lang="es-MX" sz="3200" b="1" dirty="0"/>
              <a:t>tener el </a:t>
            </a:r>
            <a:r>
              <a:rPr lang="es-MX" sz="3200" b="1" dirty="0" err="1"/>
              <a:t>bac</a:t>
            </a:r>
            <a:r>
              <a:rPr lang="es-MX" sz="3200" b="1" dirty="0"/>
              <a:t> S o la PSU científica</a:t>
            </a:r>
            <a:br>
              <a:rPr lang="es-MX" sz="3200" b="1" dirty="0"/>
            </a:br>
            <a:r>
              <a:rPr lang="es-MX" sz="3200" b="1" dirty="0"/>
              <a:t>Requisitos:</a:t>
            </a:r>
            <a:br>
              <a:rPr lang="es-MX" sz="3200" b="1" dirty="0"/>
            </a:br>
            <a:r>
              <a:rPr lang="es-MX" sz="3200" b="1" dirty="0"/>
              <a:t>Nivel A2 mínimo en francés, idealmente B1</a:t>
            </a:r>
            <a:br>
              <a:rPr lang="es-MX" sz="3200" b="1" dirty="0"/>
            </a:br>
            <a:r>
              <a:rPr lang="es-MX" sz="3200" b="1" dirty="0"/>
              <a:t>Tener un buen nivel en materias científicas</a:t>
            </a:r>
            <a:br>
              <a:rPr lang="es-MX" sz="3200" b="1" dirty="0"/>
            </a:br>
            <a:r>
              <a:rPr lang="es-MX" sz="3200" b="1" dirty="0"/>
              <a:t> </a:t>
            </a:r>
            <a:br>
              <a:rPr lang="es-MX" sz="3200" b="1" dirty="0"/>
            </a:br>
            <a:r>
              <a:rPr lang="es-MX" sz="3200" b="1" dirty="0"/>
              <a:t>Más información sobre el programa </a:t>
            </a:r>
            <a:r>
              <a:rPr lang="es-MX" sz="3200" b="1" dirty="0" err="1"/>
              <a:t>AmerInsa</a:t>
            </a:r>
            <a:br>
              <a:rPr lang="es-MX" sz="3200" b="1" dirty="0"/>
            </a:br>
            <a:r>
              <a:rPr lang="es-MX" sz="2800" dirty="0">
                <a:hlinkClick r:id="rId2"/>
              </a:rPr>
              <a:t>https://drive.google.com/file/d/1LTCsYuoBaSLg4g3RxOVXfbJyciEX2U86/view</a:t>
            </a:r>
            <a:endParaRPr lang="es-MX" sz="2800" dirty="0"/>
          </a:p>
          <a:p>
            <a:r>
              <a:rPr lang="es-MX" sz="2800" dirty="0">
                <a:hlinkClick r:id="rId3"/>
              </a:rPr>
              <a:t>https://www.insa-lyon.fr/es/amerinsa</a:t>
            </a:r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C60E0D-D0C9-1E45-A61B-C11BE1B5D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98" y="2312215"/>
            <a:ext cx="1959740" cy="31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642938" y="118054"/>
            <a:ext cx="11200313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Intercambio académico o doble titulación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00012" y="1206535"/>
            <a:ext cx="963879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Directamente con la universidad en la cual estás </a:t>
            </a:r>
            <a:r>
              <a:rPr lang="es-BO" sz="2400" b="1" dirty="0" err="1">
                <a:latin typeface="Century Gothic" panose="020B0502020202020204" pitchFamily="34" charset="0"/>
              </a:rPr>
              <a:t>inscrit</a:t>
            </a:r>
            <a:r>
              <a:rPr lang="es-BO" sz="2400" b="1" dirty="0">
                <a:latin typeface="Century Gothic" panose="020B0502020202020204" pitchFamily="34" charset="0"/>
              </a:rPr>
              <a:t>@.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Se encargará de hacer la selección con la universidad o escuela francesa con la cual se ha firmado el convenio de cooperación (intercambio académico o doble titulación)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400" b="1" u="sng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Cuando tengas la carta de aceptación, deberás seguir el proceso Campus France para poder solicitar la visa de estudiante.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Importante: comunícate con la ORI de tu universidad para conocer, con anticipación, los requisitos académicos y lingüísticos.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2AFFB-D1BC-FCFE-48E7-3D82E7B44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4" y="1762214"/>
            <a:ext cx="2445223" cy="38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B14E97-8163-1212-72C9-CC1E3911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3687" r="58758"/>
          <a:stretch/>
        </p:blipFill>
        <p:spPr>
          <a:xfrm>
            <a:off x="5077175" y="1406475"/>
            <a:ext cx="2015267" cy="19656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A9D28B-4B52-CB0D-A2E3-CDCDFA6BA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82" y="956877"/>
            <a:ext cx="2441729" cy="1259995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E1859DF0-B915-4EF5-7B1B-425547BAE550}"/>
              </a:ext>
            </a:extLst>
          </p:cNvPr>
          <p:cNvSpPr txBox="1">
            <a:spLocks/>
          </p:cNvSpPr>
          <p:nvPr/>
        </p:nvSpPr>
        <p:spPr>
          <a:xfrm>
            <a:off x="623938" y="428668"/>
            <a:ext cx="7863114" cy="2367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5400" b="1" dirty="0">
                <a:solidFill>
                  <a:schemeClr val="bg2"/>
                </a:solidFill>
              </a:rPr>
              <a:t>Cómo identificar los programas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C936FEE-43D9-421B-E863-F5BC7EC69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84" y="4192948"/>
            <a:ext cx="2797435" cy="18649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BD9F12-99C9-4F48-0170-E5897EB19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4" y="2500317"/>
            <a:ext cx="2143125" cy="21431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F17FAB0-2D71-09E9-8975-86C3535BC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8" y="3861581"/>
            <a:ext cx="2711868" cy="157475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CD73F5A-2B3E-DDC4-86E4-D9DE088C5432}"/>
              </a:ext>
            </a:extLst>
          </p:cNvPr>
          <p:cNvSpPr txBox="1"/>
          <p:nvPr/>
        </p:nvSpPr>
        <p:spPr>
          <a:xfrm>
            <a:off x="73238" y="4682572"/>
            <a:ext cx="5323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b="1" u="sng" dirty="0"/>
              <a:t>https://www.bolivie.campusfrance.org/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D226DC-1A5D-C04D-A851-71430311250D}"/>
              </a:ext>
            </a:extLst>
          </p:cNvPr>
          <p:cNvSpPr txBox="1"/>
          <p:nvPr/>
        </p:nvSpPr>
        <p:spPr>
          <a:xfrm>
            <a:off x="8881196" y="5467648"/>
            <a:ext cx="2711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400" b="1" u="sng" dirty="0"/>
              <a:t>https://www.iut.fr/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AAC772-F513-6B91-DB56-341771F8522D}"/>
              </a:ext>
            </a:extLst>
          </p:cNvPr>
          <p:cNvSpPr txBox="1"/>
          <p:nvPr/>
        </p:nvSpPr>
        <p:spPr>
          <a:xfrm>
            <a:off x="4373958" y="6160661"/>
            <a:ext cx="5323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400" b="1" u="sng" dirty="0"/>
              <a:t>https://www.cdefi.fr/ecoles-ingenieurs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A83921F-D02D-6744-2B5A-E1F18349A11A}"/>
              </a:ext>
            </a:extLst>
          </p:cNvPr>
          <p:cNvSpPr txBox="1"/>
          <p:nvPr/>
        </p:nvSpPr>
        <p:spPr>
          <a:xfrm>
            <a:off x="3224211" y="3389294"/>
            <a:ext cx="5924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400" b="1" u="sng" dirty="0"/>
              <a:t>https://www.cti-commission.fr/accreditation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6E72859-62F1-A881-4F41-4ACCB2062414}"/>
              </a:ext>
            </a:extLst>
          </p:cNvPr>
          <p:cNvSpPr txBox="1"/>
          <p:nvPr/>
        </p:nvSpPr>
        <p:spPr>
          <a:xfrm>
            <a:off x="8229605" y="2405356"/>
            <a:ext cx="3595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400" b="1" u="sng" dirty="0"/>
              <a:t>https://www.onisep.fr/</a:t>
            </a:r>
          </a:p>
        </p:txBody>
      </p:sp>
    </p:spTree>
    <p:extLst>
      <p:ext uri="{BB962C8B-B14F-4D97-AF65-F5344CB8AC3E}">
        <p14:creationId xmlns:p14="http://schemas.microsoft.com/office/powerpoint/2010/main" val="42163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89564" y="73664"/>
            <a:ext cx="12010700" cy="6631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Catálogos Campus France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48F9F2-3E91-4BE9-DB48-5048382B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7113"/>
          <a:stretch/>
        </p:blipFill>
        <p:spPr>
          <a:xfrm>
            <a:off x="89563" y="1159254"/>
            <a:ext cx="6006437" cy="15973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0C7AF5-8F90-27D3-81F1-EBCF9AEFF5E2}"/>
              </a:ext>
            </a:extLst>
          </p:cNvPr>
          <p:cNvSpPr txBox="1"/>
          <p:nvPr/>
        </p:nvSpPr>
        <p:spPr>
          <a:xfrm>
            <a:off x="268688" y="714101"/>
            <a:ext cx="9638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BO" sz="2400" b="1" dirty="0">
                <a:latin typeface="Century Gothic" panose="020B0502020202020204" pitchFamily="34" charset="0"/>
              </a:rPr>
              <a:t>https://cataloguelm.campusfrance.org/master/#/catalog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252C81-E3C6-7961-B1BE-E885ABFC0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85" y="2186398"/>
            <a:ext cx="7926579" cy="4492282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717AA31-3554-62D6-280F-77F97CA5240D}"/>
              </a:ext>
            </a:extLst>
          </p:cNvPr>
          <p:cNvSpPr/>
          <p:nvPr/>
        </p:nvSpPr>
        <p:spPr>
          <a:xfrm rot="19138351">
            <a:off x="554373" y="2449816"/>
            <a:ext cx="2070017" cy="37286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555A734-5AE7-7245-FB42-37A923045791}"/>
              </a:ext>
            </a:extLst>
          </p:cNvPr>
          <p:cNvSpPr/>
          <p:nvPr/>
        </p:nvSpPr>
        <p:spPr>
          <a:xfrm>
            <a:off x="6249879" y="3582140"/>
            <a:ext cx="1806365" cy="48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C581700-7587-BE22-A703-C1691630F886}"/>
              </a:ext>
            </a:extLst>
          </p:cNvPr>
          <p:cNvSpPr/>
          <p:nvPr/>
        </p:nvSpPr>
        <p:spPr>
          <a:xfrm>
            <a:off x="9003440" y="4435877"/>
            <a:ext cx="2271202" cy="491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4019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89564" y="73664"/>
            <a:ext cx="12010700" cy="6631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Catálogos Campus France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C482A3-EDAA-336C-09A9-A26682CBF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4" y="772702"/>
            <a:ext cx="10624539" cy="59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E5248DC-983C-292C-DD56-FE5EF5A7AD54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11779126" cy="1006767"/>
          </a:xfrm>
          <a:prstGeom prst="rect">
            <a:avLst/>
          </a:prstGeom>
          <a:solidFill>
            <a:srgbClr val="FF0000"/>
          </a:solidFill>
          <a:effectLst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¿Dónde puedo contactarme?</a:t>
            </a:r>
          </a:p>
        </p:txBody>
      </p:sp>
      <p:pic>
        <p:nvPicPr>
          <p:cNvPr id="9" name="Picture 4" descr="Resultado de imagen para mapa de bolivia niÃ±os">
            <a:extLst>
              <a:ext uri="{FF2B5EF4-FFF2-40B4-BE49-F238E27FC236}">
                <a16:creationId xmlns:a16="http://schemas.microsoft.com/office/drawing/2014/main" id="{E0D7EBE3-FACC-553C-99C5-025F7741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52" y="1610798"/>
            <a:ext cx="20629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Rectángulo redondeado">
            <a:extLst>
              <a:ext uri="{FF2B5EF4-FFF2-40B4-BE49-F238E27FC236}">
                <a16:creationId xmlns:a16="http://schemas.microsoft.com/office/drawing/2014/main" id="{E9F78CF6-7260-82CF-00F7-3B2BEC44C622}"/>
              </a:ext>
            </a:extLst>
          </p:cNvPr>
          <p:cNvSpPr/>
          <p:nvPr/>
        </p:nvSpPr>
        <p:spPr>
          <a:xfrm>
            <a:off x="583991" y="1204096"/>
            <a:ext cx="3295551" cy="1527232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/>
              <a:t>LA PAZ</a:t>
            </a:r>
          </a:p>
          <a:p>
            <a:pPr algn="ctr"/>
            <a:r>
              <a:rPr lang="es-BO" sz="1600" i="1" dirty="0"/>
              <a:t>Nicolas </a:t>
            </a:r>
            <a:r>
              <a:rPr lang="es-BO" sz="1600" i="1" dirty="0" err="1"/>
              <a:t>Rateau</a:t>
            </a:r>
            <a:endParaRPr lang="es-BO" sz="1600" i="1" dirty="0"/>
          </a:p>
          <a:p>
            <a:pPr algn="ctr"/>
            <a:r>
              <a:rPr lang="es-BO" sz="1600" dirty="0"/>
              <a:t>Calle F. </a:t>
            </a:r>
            <a:r>
              <a:rPr lang="es-BO" sz="1600" dirty="0" err="1"/>
              <a:t>Guachalla</a:t>
            </a:r>
            <a:r>
              <a:rPr lang="es-BO" sz="1600" dirty="0"/>
              <a:t> #399</a:t>
            </a:r>
          </a:p>
          <a:p>
            <a:pPr algn="ctr"/>
            <a:r>
              <a:rPr lang="es-BO" sz="1600" dirty="0"/>
              <a:t>nicolas.rateau@diplomatie.gouv.fr </a:t>
            </a:r>
          </a:p>
        </p:txBody>
      </p:sp>
      <p:sp>
        <p:nvSpPr>
          <p:cNvPr id="11" name="5 Rectángulo redondeado">
            <a:extLst>
              <a:ext uri="{FF2B5EF4-FFF2-40B4-BE49-F238E27FC236}">
                <a16:creationId xmlns:a16="http://schemas.microsoft.com/office/drawing/2014/main" id="{C19810D6-7AE6-DD44-58F7-087F39B2255C}"/>
              </a:ext>
            </a:extLst>
          </p:cNvPr>
          <p:cNvSpPr/>
          <p:nvPr/>
        </p:nvSpPr>
        <p:spPr>
          <a:xfrm>
            <a:off x="7659517" y="1242123"/>
            <a:ext cx="4032374" cy="148920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i="1" dirty="0">
                <a:solidFill>
                  <a:schemeClr val="tx1"/>
                </a:solidFill>
              </a:rPr>
              <a:t>COCHABAMBA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Belén Zapata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Calle La Paz #784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campusfrance.cochabamba@gmail.com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12" name="5 Rectángulo redondeado">
            <a:extLst>
              <a:ext uri="{FF2B5EF4-FFF2-40B4-BE49-F238E27FC236}">
                <a16:creationId xmlns:a16="http://schemas.microsoft.com/office/drawing/2014/main" id="{AC898AE5-9C24-9283-0A6D-621CD9B28F0D}"/>
              </a:ext>
            </a:extLst>
          </p:cNvPr>
          <p:cNvSpPr/>
          <p:nvPr/>
        </p:nvSpPr>
        <p:spPr>
          <a:xfrm>
            <a:off x="570138" y="2999880"/>
            <a:ext cx="3321643" cy="1455459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SUCRE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Edson Nina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Calle Aniceto Arce #35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campusfrance.sucre@gmail.com</a:t>
            </a:r>
          </a:p>
        </p:txBody>
      </p:sp>
      <p:sp>
        <p:nvSpPr>
          <p:cNvPr id="13" name="5 Rectángulo redondeado">
            <a:extLst>
              <a:ext uri="{FF2B5EF4-FFF2-40B4-BE49-F238E27FC236}">
                <a16:creationId xmlns:a16="http://schemas.microsoft.com/office/drawing/2014/main" id="{EB428844-51EB-A53B-0BBF-B1E1F236C63C}"/>
              </a:ext>
            </a:extLst>
          </p:cNvPr>
          <p:cNvSpPr/>
          <p:nvPr/>
        </p:nvSpPr>
        <p:spPr>
          <a:xfrm>
            <a:off x="7671755" y="2951965"/>
            <a:ext cx="4032373" cy="1556445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i="1" dirty="0">
                <a:solidFill>
                  <a:schemeClr val="tx1"/>
                </a:solidFill>
              </a:rPr>
              <a:t>SANTA CRUZ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Andrea Ludueña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Calle 24 de Septiembre #36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a.luduena@alianzafrancesa.org.bo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9FE7628-0FF9-743F-7841-FF8E1B682A13}"/>
              </a:ext>
            </a:extLst>
          </p:cNvPr>
          <p:cNvCxnSpPr>
            <a:cxnSpLocks/>
          </p:cNvCxnSpPr>
          <p:nvPr/>
        </p:nvCxnSpPr>
        <p:spPr>
          <a:xfrm flipH="1" flipV="1">
            <a:off x="3891781" y="2388093"/>
            <a:ext cx="1330718" cy="330339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A96C180-1DF4-892B-B92A-CAF8BE3C3454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3891781" y="3120637"/>
            <a:ext cx="1710029" cy="606973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BEB56B1-246E-CA0F-2A28-4C909422E3FC}"/>
              </a:ext>
            </a:extLst>
          </p:cNvPr>
          <p:cNvCxnSpPr>
            <a:cxnSpLocks/>
          </p:cNvCxnSpPr>
          <p:nvPr/>
        </p:nvCxnSpPr>
        <p:spPr>
          <a:xfrm flipV="1">
            <a:off x="5601810" y="2311328"/>
            <a:ext cx="2057707" cy="56561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672647E-7A7D-89B4-4321-9C6C869606EC}"/>
              </a:ext>
            </a:extLst>
          </p:cNvPr>
          <p:cNvCxnSpPr>
            <a:cxnSpLocks/>
          </p:cNvCxnSpPr>
          <p:nvPr/>
        </p:nvCxnSpPr>
        <p:spPr>
          <a:xfrm>
            <a:off x="6069075" y="3007476"/>
            <a:ext cx="1521333" cy="699492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 Rectángulo redondeado">
            <a:extLst>
              <a:ext uri="{FF2B5EF4-FFF2-40B4-BE49-F238E27FC236}">
                <a16:creationId xmlns:a16="http://schemas.microsoft.com/office/drawing/2014/main" id="{31C54EF7-FCD5-88CB-073C-2EB0FFA94B22}"/>
              </a:ext>
            </a:extLst>
          </p:cNvPr>
          <p:cNvSpPr/>
          <p:nvPr/>
        </p:nvSpPr>
        <p:spPr>
          <a:xfrm>
            <a:off x="1712288" y="4715670"/>
            <a:ext cx="6552728" cy="51833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>
                <a:latin typeface="Century Gothic" panose="020B0502020202020204" pitchFamily="34" charset="0"/>
              </a:rPr>
              <a:t>Encuéntranos en la Alianza Francesa de tu ciudad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2EA7902-D0DD-5513-A071-D6326AB8F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7" y="4585132"/>
            <a:ext cx="821713" cy="741943"/>
          </a:xfrm>
          <a:prstGeom prst="rect">
            <a:avLst/>
          </a:prstGeom>
        </p:spPr>
      </p:pic>
      <p:pic>
        <p:nvPicPr>
          <p:cNvPr id="20" name="Picture 8" descr="Resultado de imagen para logo facebook">
            <a:extLst>
              <a:ext uri="{FF2B5EF4-FFF2-40B4-BE49-F238E27FC236}">
                <a16:creationId xmlns:a16="http://schemas.microsoft.com/office/drawing/2014/main" id="{5DAEEEBF-E382-3423-765E-D74E9052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2" y="5880731"/>
            <a:ext cx="662226" cy="6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5 Rectángulo redondeado">
            <a:extLst>
              <a:ext uri="{FF2B5EF4-FFF2-40B4-BE49-F238E27FC236}">
                <a16:creationId xmlns:a16="http://schemas.microsoft.com/office/drawing/2014/main" id="{7F389919-0C47-0645-2853-86ED442D4567}"/>
              </a:ext>
            </a:extLst>
          </p:cNvPr>
          <p:cNvSpPr/>
          <p:nvPr/>
        </p:nvSpPr>
        <p:spPr>
          <a:xfrm>
            <a:off x="1782337" y="5942140"/>
            <a:ext cx="3077695" cy="51833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>
                <a:latin typeface="Century Gothic" panose="020B0502020202020204" pitchFamily="34" charset="0"/>
              </a:rPr>
              <a:t>Campus France Bolivie</a:t>
            </a:r>
          </a:p>
        </p:txBody>
      </p:sp>
      <p:sp>
        <p:nvSpPr>
          <p:cNvPr id="22" name="5 Rectángulo redondeado">
            <a:extLst>
              <a:ext uri="{FF2B5EF4-FFF2-40B4-BE49-F238E27FC236}">
                <a16:creationId xmlns:a16="http://schemas.microsoft.com/office/drawing/2014/main" id="{DF921898-D619-DD9F-D93B-E46F0E80E085}"/>
              </a:ext>
            </a:extLst>
          </p:cNvPr>
          <p:cNvSpPr/>
          <p:nvPr/>
        </p:nvSpPr>
        <p:spPr>
          <a:xfrm>
            <a:off x="1698520" y="5327075"/>
            <a:ext cx="4169624" cy="51833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>
                <a:latin typeface="Century Gothic" panose="020B0502020202020204" pitchFamily="34" charset="0"/>
              </a:rPr>
              <a:t>www.bolivie.campusfrance.org</a:t>
            </a:r>
          </a:p>
        </p:txBody>
      </p:sp>
      <p:pic>
        <p:nvPicPr>
          <p:cNvPr id="23" name="Picture 2" descr="C:\Users\noireauf\Desktop\8d22fff92e7d5249d75a8f931a1618c6.png">
            <a:extLst>
              <a:ext uri="{FF2B5EF4-FFF2-40B4-BE49-F238E27FC236}">
                <a16:creationId xmlns:a16="http://schemas.microsoft.com/office/drawing/2014/main" id="{A923D757-2473-83DE-F2A0-1D0C7D43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55237"/>
            <a:ext cx="740416" cy="7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BC660FB-EBF8-27BA-E058-07E4342BCC99}"/>
              </a:ext>
            </a:extLst>
          </p:cNvPr>
          <p:cNvSpPr/>
          <p:nvPr/>
        </p:nvSpPr>
        <p:spPr>
          <a:xfrm>
            <a:off x="2126574" y="2334130"/>
            <a:ext cx="7325376" cy="1411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¿POR QUE ESTUDIAR INGENIERÍA EN FRANCIA?</a:t>
            </a:r>
            <a:endParaRPr lang="es-BO" sz="4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 rot="21334433">
            <a:off x="6430053" y="2963155"/>
            <a:ext cx="3665601" cy="1038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FRANCIA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C42BC7DF-C1FA-5C24-3668-BDD72F523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337" y="1586004"/>
            <a:ext cx="4037966" cy="561003"/>
          </a:xfrm>
        </p:spPr>
        <p:txBody>
          <a:bodyPr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Excelencia en la educación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44E800-6C28-DE1B-5966-978733BD5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43754" r="74423" b="37994"/>
          <a:stretch/>
        </p:blipFill>
        <p:spPr>
          <a:xfrm>
            <a:off x="1464815" y="93860"/>
            <a:ext cx="1553593" cy="1553593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9BFA8FF-FEE5-E416-5970-611736B2B837}"/>
              </a:ext>
            </a:extLst>
          </p:cNvPr>
          <p:cNvSpPr txBox="1">
            <a:spLocks/>
          </p:cNvSpPr>
          <p:nvPr/>
        </p:nvSpPr>
        <p:spPr>
          <a:xfrm>
            <a:off x="3938958" y="6117430"/>
            <a:ext cx="4037966" cy="56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b="1" dirty="0">
                <a:solidFill>
                  <a:schemeClr val="tx1"/>
                </a:solidFill>
              </a:rPr>
              <a:t>Tasa de empleabilidad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5257E373-AEA3-DBC2-BC06-438FC380AE14}"/>
              </a:ext>
            </a:extLst>
          </p:cNvPr>
          <p:cNvSpPr txBox="1">
            <a:spLocks/>
          </p:cNvSpPr>
          <p:nvPr/>
        </p:nvSpPr>
        <p:spPr>
          <a:xfrm>
            <a:off x="4376474" y="193736"/>
            <a:ext cx="4037966" cy="56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b="1" dirty="0">
                <a:solidFill>
                  <a:schemeClr val="tx1"/>
                </a:solidFill>
              </a:rPr>
              <a:t>RECONOCIMIENTO Y PRESTIGIO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C816B12F-0F0A-B85A-C02F-FC736E671D90}"/>
              </a:ext>
            </a:extLst>
          </p:cNvPr>
          <p:cNvSpPr txBox="1">
            <a:spLocks/>
          </p:cNvSpPr>
          <p:nvPr/>
        </p:nvSpPr>
        <p:spPr>
          <a:xfrm>
            <a:off x="294337" y="4108991"/>
            <a:ext cx="3580746" cy="56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b="1" dirty="0">
                <a:solidFill>
                  <a:schemeClr val="tx1"/>
                </a:solidFill>
              </a:rPr>
              <a:t>Vínculo con empresas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CD9DDEE-4750-2276-D5C6-203C827108B4}"/>
              </a:ext>
            </a:extLst>
          </p:cNvPr>
          <p:cNvSpPr txBox="1">
            <a:spLocks/>
          </p:cNvSpPr>
          <p:nvPr/>
        </p:nvSpPr>
        <p:spPr>
          <a:xfrm>
            <a:off x="8866538" y="1745111"/>
            <a:ext cx="3251485" cy="56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b="1" dirty="0">
                <a:solidFill>
                  <a:schemeClr val="tx1"/>
                </a:solidFill>
              </a:rPr>
              <a:t>Savoir faire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8BECFD4F-7785-1F04-C7AC-47982E70E2CA}"/>
              </a:ext>
            </a:extLst>
          </p:cNvPr>
          <p:cNvSpPr txBox="1">
            <a:spLocks/>
          </p:cNvSpPr>
          <p:nvPr/>
        </p:nvSpPr>
        <p:spPr>
          <a:xfrm>
            <a:off x="9330430" y="4086580"/>
            <a:ext cx="2148396" cy="56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b="1" dirty="0">
                <a:solidFill>
                  <a:schemeClr val="tx1"/>
                </a:solidFill>
              </a:rPr>
              <a:t>salarios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DF2CBDA-E6BA-12C5-4BE4-0AD4E1D91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7" t="-1" r="-35765" b="-35764"/>
          <a:stretch/>
        </p:blipFill>
        <p:spPr>
          <a:xfrm>
            <a:off x="5270614" y="675903"/>
            <a:ext cx="3314093" cy="17984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167AD07-6744-7103-08AF-C0151C58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01" y="43161"/>
            <a:ext cx="1720902" cy="17285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534EF87-9800-2BB1-070A-AE1FC866B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2" y="4556054"/>
            <a:ext cx="2716049" cy="159514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C9D6ECC-5F36-597C-F10B-4E90FEDBB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72" y="4187842"/>
            <a:ext cx="2636883" cy="191949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B33EE82-777D-5A38-13F4-55F98074A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37" y="4550741"/>
            <a:ext cx="1792829" cy="18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2586013" y="104514"/>
            <a:ext cx="1639748" cy="568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FRANCIA</a:t>
            </a:r>
            <a:endParaRPr lang="es-BO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59E13225-F7E9-99F8-B89B-CF145C0A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75839"/>
              </p:ext>
            </p:extLst>
          </p:nvPr>
        </p:nvGraphicFramePr>
        <p:xfrm>
          <a:off x="152396" y="798985"/>
          <a:ext cx="11869451" cy="525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13">
                  <a:extLst>
                    <a:ext uri="{9D8B030D-6E8A-4147-A177-3AD203B41FA5}">
                      <a16:colId xmlns:a16="http://schemas.microsoft.com/office/drawing/2014/main" val="3632352482"/>
                    </a:ext>
                  </a:extLst>
                </a:gridCol>
                <a:gridCol w="1862827">
                  <a:extLst>
                    <a:ext uri="{9D8B030D-6E8A-4147-A177-3AD203B41FA5}">
                      <a16:colId xmlns:a16="http://schemas.microsoft.com/office/drawing/2014/main" val="66753196"/>
                    </a:ext>
                  </a:extLst>
                </a:gridCol>
                <a:gridCol w="1731145">
                  <a:extLst>
                    <a:ext uri="{9D8B030D-6E8A-4147-A177-3AD203B41FA5}">
                      <a16:colId xmlns:a16="http://schemas.microsoft.com/office/drawing/2014/main" val="1047770984"/>
                    </a:ext>
                  </a:extLst>
                </a:gridCol>
                <a:gridCol w="1180731">
                  <a:extLst>
                    <a:ext uri="{9D8B030D-6E8A-4147-A177-3AD203B41FA5}">
                      <a16:colId xmlns:a16="http://schemas.microsoft.com/office/drawing/2014/main" val="2329261902"/>
                    </a:ext>
                  </a:extLst>
                </a:gridCol>
                <a:gridCol w="506027">
                  <a:extLst>
                    <a:ext uri="{9D8B030D-6E8A-4147-A177-3AD203B41FA5}">
                      <a16:colId xmlns:a16="http://schemas.microsoft.com/office/drawing/2014/main" val="78150913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515267503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1734281649"/>
                    </a:ext>
                  </a:extLst>
                </a:gridCol>
                <a:gridCol w="1296139">
                  <a:extLst>
                    <a:ext uri="{9D8B030D-6E8A-4147-A177-3AD203B41FA5}">
                      <a16:colId xmlns:a16="http://schemas.microsoft.com/office/drawing/2014/main" val="1624005608"/>
                    </a:ext>
                  </a:extLst>
                </a:gridCol>
                <a:gridCol w="1812527">
                  <a:extLst>
                    <a:ext uri="{9D8B030D-6E8A-4147-A177-3AD203B41FA5}">
                      <a16:colId xmlns:a16="http://schemas.microsoft.com/office/drawing/2014/main" val="250866853"/>
                    </a:ext>
                  </a:extLst>
                </a:gridCol>
              </a:tblGrid>
              <a:tr h="447489">
                <a:tc rowSpan="3">
                  <a:txBody>
                    <a:bodyPr/>
                    <a:lstStyle/>
                    <a:p>
                      <a:pPr algn="ctr"/>
                      <a:r>
                        <a:rPr lang="es-BO" sz="2000" dirty="0">
                          <a:solidFill>
                            <a:schemeClr val="bg1"/>
                          </a:solidFill>
                        </a:rPr>
                        <a:t>3 años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BO" dirty="0"/>
                    </a:p>
                    <a:p>
                      <a:pPr algn="ctr"/>
                      <a:r>
                        <a:rPr lang="es-BO" sz="2800" dirty="0">
                          <a:solidFill>
                            <a:schemeClr val="bg2"/>
                          </a:solidFill>
                        </a:rPr>
                        <a:t>Doctorado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BO" dirty="0"/>
                    </a:p>
                    <a:p>
                      <a:pPr algn="ctr"/>
                      <a:r>
                        <a:rPr lang="es-BO" sz="2800" dirty="0" err="1">
                          <a:solidFill>
                            <a:schemeClr val="bg2"/>
                          </a:solidFill>
                        </a:rPr>
                        <a:t>Doctorat</a:t>
                      </a:r>
                      <a:endParaRPr lang="es-BO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>
                          <a:solidFill>
                            <a:schemeClr val="bg2"/>
                          </a:solidFill>
                        </a:rPr>
                        <a:t>Bac + 8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BO" sz="2000" dirty="0">
                          <a:solidFill>
                            <a:schemeClr val="bg1"/>
                          </a:solidFill>
                        </a:rPr>
                        <a:t>3 años</a:t>
                      </a:r>
                    </a:p>
                  </a:txBody>
                  <a:tcPr vert="vert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46573"/>
                  </a:ext>
                </a:extLst>
              </a:tr>
              <a:tr h="541639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b="1" dirty="0">
                          <a:solidFill>
                            <a:schemeClr val="bg2"/>
                          </a:solidFill>
                        </a:rPr>
                        <a:t>Bac + 7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71112"/>
                  </a:ext>
                </a:extLst>
              </a:tr>
              <a:tr h="541639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b="1" dirty="0">
                          <a:solidFill>
                            <a:schemeClr val="bg2"/>
                          </a:solidFill>
                        </a:rPr>
                        <a:t>Bac + 6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BO" sz="2800" b="1" dirty="0" err="1"/>
                        <a:t>Mastère</a:t>
                      </a:r>
                      <a:r>
                        <a:rPr lang="es-BO" sz="2800" b="1" dirty="0"/>
                        <a:t> </a:t>
                      </a:r>
                      <a:r>
                        <a:rPr lang="es-BO" sz="2800" b="1" dirty="0" err="1"/>
                        <a:t>Spécialisée</a:t>
                      </a:r>
                      <a:r>
                        <a:rPr lang="es-BO" sz="2800" b="1" dirty="0"/>
                        <a:t> (MS)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94714"/>
                  </a:ext>
                </a:extLst>
              </a:tr>
              <a:tr h="711019">
                <a:tc rowSpan="2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2 años</a:t>
                      </a:r>
                    </a:p>
                  </a:txBody>
                  <a:tcPr vert="vert270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2800" b="1" dirty="0">
                          <a:solidFill>
                            <a:schemeClr val="bg2"/>
                          </a:solidFill>
                        </a:rPr>
                        <a:t>Maestría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2800" b="1" dirty="0">
                          <a:solidFill>
                            <a:schemeClr val="bg2"/>
                          </a:solidFill>
                        </a:rPr>
                        <a:t>Master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sz="1400" b="1" dirty="0"/>
                    </a:p>
                    <a:p>
                      <a:pPr algn="ctr"/>
                      <a:r>
                        <a:rPr lang="es-BO" sz="1400" b="1" dirty="0">
                          <a:solidFill>
                            <a:schemeClr val="bg2"/>
                          </a:solidFill>
                        </a:rPr>
                        <a:t>M2(Bac+5)</a:t>
                      </a:r>
                    </a:p>
                    <a:p>
                      <a:pPr algn="ctr"/>
                      <a:endParaRPr lang="es-BO" sz="1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2 años</a:t>
                      </a:r>
                    </a:p>
                  </a:txBody>
                  <a:tcPr vert="vert">
                    <a:solidFill>
                      <a:schemeClr val="accent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sz="3200" b="1" dirty="0"/>
                        <a:t>Master </a:t>
                      </a:r>
                      <a:r>
                        <a:rPr lang="es-BO" sz="3200" b="1" dirty="0" err="1"/>
                        <a:t>of</a:t>
                      </a:r>
                      <a:r>
                        <a:rPr lang="es-BO" sz="3200" b="1" dirty="0"/>
                        <a:t> </a:t>
                      </a:r>
                      <a:r>
                        <a:rPr lang="es-BO" sz="3200" b="1" dirty="0" err="1"/>
                        <a:t>Science</a:t>
                      </a:r>
                      <a:r>
                        <a:rPr lang="es-BO" sz="3200" b="1" dirty="0"/>
                        <a:t> </a:t>
                      </a:r>
                    </a:p>
                    <a:p>
                      <a:pPr algn="ctr"/>
                      <a:r>
                        <a:rPr lang="es-BO" sz="3200" b="1" dirty="0"/>
                        <a:t>(</a:t>
                      </a:r>
                      <a:r>
                        <a:rPr lang="es-BO" sz="3200" b="1" dirty="0" err="1"/>
                        <a:t>MSc</a:t>
                      </a:r>
                      <a:r>
                        <a:rPr lang="es-BO" sz="3200" b="1" dirty="0"/>
                        <a:t>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BO" b="1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BO" b="1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BO" sz="2400" b="1" dirty="0" err="1"/>
                        <a:t>Cycle</a:t>
                      </a:r>
                      <a:r>
                        <a:rPr lang="es-BO" sz="2400" b="1" dirty="0"/>
                        <a:t> de   </a:t>
                      </a:r>
                      <a:r>
                        <a:rPr lang="es-BO" sz="2400" b="1" dirty="0" err="1"/>
                        <a:t>ingénieur</a:t>
                      </a:r>
                      <a:endParaRPr lang="es-BO" sz="2400" b="1" dirty="0"/>
                    </a:p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sz="2800" b="1" dirty="0" err="1"/>
                        <a:t>Diplôme</a:t>
                      </a:r>
                      <a:r>
                        <a:rPr lang="es-BO" sz="2800" b="1" dirty="0"/>
                        <a:t> de </a:t>
                      </a:r>
                      <a:r>
                        <a:rPr lang="es-BO" sz="2800" b="1" dirty="0" err="1"/>
                        <a:t>ingénieur</a:t>
                      </a:r>
                      <a:endParaRPr lang="es-BO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10763"/>
                  </a:ext>
                </a:extLst>
              </a:tr>
              <a:tr h="770271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sz="1400" b="1" dirty="0">
                          <a:solidFill>
                            <a:schemeClr val="bg2"/>
                          </a:solidFill>
                        </a:rPr>
                        <a:t>M1(Bac+4)</a:t>
                      </a:r>
                    </a:p>
                    <a:p>
                      <a:pPr algn="ctr"/>
                      <a:endParaRPr lang="es-BO" sz="1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11802"/>
                  </a:ext>
                </a:extLst>
              </a:tr>
              <a:tr h="541639">
                <a:tc rowSpan="4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4 a 5 años</a:t>
                      </a:r>
                    </a:p>
                  </a:txBody>
                  <a:tcPr vert="vert27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BO" sz="2400" b="1" dirty="0">
                          <a:solidFill>
                            <a:schemeClr val="bg2"/>
                          </a:solidFill>
                        </a:rPr>
                        <a:t>Licenciatura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572661"/>
                  </a:ext>
                </a:extLst>
              </a:tr>
              <a:tr h="541639"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BO" sz="2400" b="1" dirty="0" err="1">
                          <a:solidFill>
                            <a:schemeClr val="bg2"/>
                          </a:solidFill>
                        </a:rPr>
                        <a:t>Licence</a:t>
                      </a:r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>
                          <a:solidFill>
                            <a:schemeClr val="bg2"/>
                          </a:solidFill>
                        </a:rPr>
                        <a:t>L3(Bac+3)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3 años</a:t>
                      </a:r>
                    </a:p>
                  </a:txBody>
                  <a:tcPr vert="vert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b="1" dirty="0"/>
                        <a:t>BUT</a:t>
                      </a:r>
                    </a:p>
                    <a:p>
                      <a:pPr algn="ctr"/>
                      <a:r>
                        <a:rPr lang="es-BO" sz="1400" b="1" dirty="0"/>
                        <a:t>(</a:t>
                      </a:r>
                      <a:r>
                        <a:rPr lang="es-BO" sz="1400" b="1" dirty="0" err="1"/>
                        <a:t>Bachelor</a:t>
                      </a:r>
                      <a:r>
                        <a:rPr lang="es-BO" sz="1400" b="1" dirty="0"/>
                        <a:t> </a:t>
                      </a:r>
                      <a:r>
                        <a:rPr lang="es-BO" sz="1400" b="1" dirty="0" err="1"/>
                        <a:t>Universitaire</a:t>
                      </a:r>
                      <a:r>
                        <a:rPr lang="es-BO" sz="1400" b="1" dirty="0"/>
                        <a:t> de </a:t>
                      </a:r>
                      <a:r>
                        <a:rPr lang="es-BO" sz="1400" b="1" dirty="0" err="1"/>
                        <a:t>Technologie</a:t>
                      </a:r>
                      <a:r>
                        <a:rPr lang="es-BO" sz="1400" b="1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BO" b="1" dirty="0"/>
                        <a:t>L Pro</a:t>
                      </a:r>
                    </a:p>
                    <a:p>
                      <a:pPr algn="ctr"/>
                      <a:endParaRPr lang="es-BO" sz="1400" b="1" dirty="0"/>
                    </a:p>
                    <a:p>
                      <a:pPr algn="ctr"/>
                      <a:r>
                        <a:rPr lang="es-BO" sz="1300" b="1" dirty="0"/>
                        <a:t>(</a:t>
                      </a:r>
                      <a:r>
                        <a:rPr lang="es-BO" sz="1300" b="1" dirty="0" err="1"/>
                        <a:t>Licence</a:t>
                      </a:r>
                      <a:r>
                        <a:rPr lang="es-BO" sz="1300" b="1" dirty="0"/>
                        <a:t> </a:t>
                      </a:r>
                      <a:r>
                        <a:rPr lang="es-BO" sz="1300" b="1" dirty="0" err="1"/>
                        <a:t>Professionnelle</a:t>
                      </a:r>
                      <a:r>
                        <a:rPr lang="es-BO" sz="1300" b="1" dirty="0"/>
                        <a:t>)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00295"/>
                  </a:ext>
                </a:extLst>
              </a:tr>
              <a:tr h="541639"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>
                          <a:solidFill>
                            <a:schemeClr val="bg2"/>
                          </a:solidFill>
                        </a:rPr>
                        <a:t>L2(Bac+2)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b="1" dirty="0"/>
                        <a:t>BTS </a:t>
                      </a:r>
                    </a:p>
                    <a:p>
                      <a:pPr algn="ctr"/>
                      <a:r>
                        <a:rPr lang="es-BO" sz="1400" b="1" dirty="0"/>
                        <a:t>(</a:t>
                      </a:r>
                      <a:r>
                        <a:rPr lang="es-BO" sz="1400" b="1" dirty="0" err="1"/>
                        <a:t>Brevet</a:t>
                      </a:r>
                      <a:r>
                        <a:rPr lang="es-BO" sz="1400" b="1" dirty="0"/>
                        <a:t> de </a:t>
                      </a:r>
                      <a:r>
                        <a:rPr lang="es-BO" sz="1400" b="1" dirty="0" err="1"/>
                        <a:t>Technicien</a:t>
                      </a:r>
                      <a:r>
                        <a:rPr lang="es-BO" sz="1400" b="1" dirty="0"/>
                        <a:t> </a:t>
                      </a:r>
                      <a:r>
                        <a:rPr lang="es-BO" sz="1400" b="1" dirty="0" err="1"/>
                        <a:t>Supérieur</a:t>
                      </a:r>
                      <a:r>
                        <a:rPr lang="es-BO" sz="1400" b="1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b="1" dirty="0"/>
                        <a:t>CPGE o CPI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02072"/>
                  </a:ext>
                </a:extLst>
              </a:tr>
              <a:tr h="541639"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>
                          <a:solidFill>
                            <a:schemeClr val="bg2"/>
                          </a:solidFill>
                        </a:rPr>
                        <a:t>L1(</a:t>
                      </a:r>
                    </a:p>
                    <a:p>
                      <a:pPr algn="ctr"/>
                      <a:r>
                        <a:rPr lang="es-BO" sz="1600" b="1" dirty="0">
                          <a:solidFill>
                            <a:schemeClr val="bg2"/>
                          </a:solidFill>
                        </a:rPr>
                        <a:t>Bac+1)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915238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640A7A7-7415-0947-7D13-532B1BACCA8C}"/>
              </a:ext>
            </a:extLst>
          </p:cNvPr>
          <p:cNvSpPr/>
          <p:nvPr/>
        </p:nvSpPr>
        <p:spPr>
          <a:xfrm>
            <a:off x="767230" y="101084"/>
            <a:ext cx="1639748" cy="568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BOLIVIA</a:t>
            </a:r>
            <a:endParaRPr lang="es-BO" sz="2400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12D7AF-9402-8FC6-822C-BC411828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2" y="669334"/>
            <a:ext cx="6056053" cy="1106194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1070973C-82DC-337C-8318-D76AB524492C}"/>
              </a:ext>
            </a:extLst>
          </p:cNvPr>
          <p:cNvSpPr txBox="1">
            <a:spLocks/>
          </p:cNvSpPr>
          <p:nvPr/>
        </p:nvSpPr>
        <p:spPr>
          <a:xfrm>
            <a:off x="6915706" y="539677"/>
            <a:ext cx="4927106" cy="1022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sz="5400" b="1" dirty="0">
                <a:solidFill>
                  <a:srgbClr val="C00000"/>
                </a:solidFill>
              </a:rPr>
              <a:t>ESTUDIAR EN…</a:t>
            </a:r>
          </a:p>
        </p:txBody>
      </p:sp>
    </p:spTree>
    <p:extLst>
      <p:ext uri="{BB962C8B-B14F-4D97-AF65-F5344CB8AC3E}">
        <p14:creationId xmlns:p14="http://schemas.microsoft.com/office/powerpoint/2010/main" val="24410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499772" y="88611"/>
            <a:ext cx="11085587" cy="1038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Dimensión práctica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" y="1512516"/>
            <a:ext cx="115853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Lazos estrechos con las empresas</a:t>
            </a:r>
            <a:r>
              <a:rPr lang="es-BO" sz="2400" dirty="0">
                <a:latin typeface="Century Gothic" panose="020B0502020202020204" pitchFamily="34" charset="0"/>
              </a:rPr>
              <a:t>. Éstas participan activamente en su gobernanza y </a:t>
            </a:r>
            <a:r>
              <a:rPr lang="es-BO" sz="2400" b="1" dirty="0">
                <a:latin typeface="Century Gothic" panose="020B0502020202020204" pitchFamily="34" charset="0"/>
              </a:rPr>
              <a:t>los programas elaborados conjuntamente </a:t>
            </a:r>
            <a:r>
              <a:rPr lang="es-BO" sz="2400" dirty="0">
                <a:latin typeface="Century Gothic" panose="020B0502020202020204" pitchFamily="34" charset="0"/>
              </a:rPr>
              <a:t>permiten a los alumnos trabajar sobre </a:t>
            </a:r>
            <a:r>
              <a:rPr lang="es-BO" sz="2400" b="1" dirty="0">
                <a:latin typeface="Century Gothic" panose="020B0502020202020204" pitchFamily="34" charset="0"/>
              </a:rPr>
              <a:t>casos prácticos.</a:t>
            </a:r>
            <a:r>
              <a:rPr lang="es-BO" sz="2400" dirty="0">
                <a:latin typeface="Century Gothic" panose="020B0502020202020204" pitchFamily="34" charset="0"/>
              </a:rPr>
              <a:t> </a:t>
            </a:r>
          </a:p>
          <a:p>
            <a:pPr lvl="1"/>
            <a:endParaRPr lang="es-BO" sz="2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Prácticas obligatorias</a:t>
            </a:r>
            <a:r>
              <a:rPr lang="es-BO" sz="2400" dirty="0">
                <a:latin typeface="Century Gothic" panose="020B0502020202020204" pitchFamily="34" charset="0"/>
              </a:rPr>
              <a:t> en diferentes puestos desde el obrero hasta el jefe de proyecto. Un semestre de práctica pone al alumno en </a:t>
            </a:r>
            <a:r>
              <a:rPr lang="es-BO" sz="2400" b="1" dirty="0">
                <a:latin typeface="Century Gothic" panose="020B0502020202020204" pitchFamily="34" charset="0"/>
              </a:rPr>
              <a:t>situación profesional real </a:t>
            </a:r>
            <a:r>
              <a:rPr lang="es-BO" sz="2400" dirty="0">
                <a:latin typeface="Century Gothic" panose="020B0502020202020204" pitchFamily="34" charset="0"/>
              </a:rPr>
              <a:t>para la realización de un proyecto, lo cual le permite </a:t>
            </a:r>
            <a:r>
              <a:rPr lang="es-BO" sz="2400" b="1" dirty="0">
                <a:latin typeface="Century Gothic" panose="020B0502020202020204" pitchFamily="34" charset="0"/>
              </a:rPr>
              <a:t>vivir una experiencia profesional</a:t>
            </a:r>
            <a:r>
              <a:rPr lang="es-BO" sz="2400" dirty="0">
                <a:latin typeface="Century Gothic" panose="020B0502020202020204" pitchFamily="34" charset="0"/>
              </a:rPr>
              <a:t>.</a:t>
            </a:r>
          </a:p>
          <a:p>
            <a:pPr lvl="1"/>
            <a:endParaRPr lang="es-BO" sz="2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dirty="0">
                <a:latin typeface="Century Gothic" panose="020B0502020202020204" pitchFamily="34" charset="0"/>
              </a:rPr>
              <a:t>Se puede contemplar también </a:t>
            </a:r>
            <a:r>
              <a:rPr lang="es-BO" sz="2400" b="1" dirty="0">
                <a:latin typeface="Century Gothic" panose="020B0502020202020204" pitchFamily="34" charset="0"/>
              </a:rPr>
              <a:t>un año de corte</a:t>
            </a:r>
            <a:r>
              <a:rPr lang="es-BO" sz="2400" dirty="0">
                <a:latin typeface="Century Gothic" panose="020B0502020202020204" pitchFamily="34" charset="0"/>
              </a:rPr>
              <a:t> antes del último año del ciclo de ingeniero, un año en una empresa, en Francia o en el extranjero, para realizar un estudio o una misión de pericia.  </a:t>
            </a:r>
            <a:endParaRPr lang="es-BO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110836" y="60902"/>
            <a:ext cx="11974294" cy="1038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Relacionada con las necesidades de hoy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96985" y="1276983"/>
            <a:ext cx="1197429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dirty="0">
                <a:latin typeface="Century Gothic" panose="020B0502020202020204" pitchFamily="34" charset="0"/>
              </a:rPr>
              <a:t>Adquisición de conocimientos técnicos, económicos, sociales y humanos.</a:t>
            </a:r>
          </a:p>
          <a:p>
            <a:pPr lvl="1"/>
            <a:endParaRPr lang="es-BO" sz="2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dirty="0">
                <a:latin typeface="Century Gothic" panose="020B0502020202020204" pitchFamily="34" charset="0"/>
              </a:rPr>
              <a:t>Carrera vinculada con los </a:t>
            </a:r>
            <a:r>
              <a:rPr lang="es-BO" sz="2400" b="1" dirty="0">
                <a:latin typeface="Century Gothic" panose="020B0502020202020204" pitchFamily="34" charset="0"/>
              </a:rPr>
              <a:t>progresos científicos y técnicos </a:t>
            </a:r>
            <a:r>
              <a:rPr lang="es-BO" sz="2400" dirty="0">
                <a:latin typeface="Century Gothic" panose="020B0502020202020204" pitchFamily="34" charset="0"/>
              </a:rPr>
              <a:t>y con las </a:t>
            </a:r>
            <a:r>
              <a:rPr lang="es-BO" sz="2400" b="1" dirty="0">
                <a:latin typeface="Century Gothic" panose="020B0502020202020204" pitchFamily="34" charset="0"/>
              </a:rPr>
              <a:t>necesidades de las empresas </a:t>
            </a:r>
            <a:r>
              <a:rPr lang="es-BO" sz="2400" dirty="0">
                <a:latin typeface="Century Gothic" panose="020B0502020202020204" pitchFamily="34" charset="0"/>
              </a:rPr>
              <a:t>para responder a los problemas técnicos complejos relacionados con el diseño, la realización y la puesta en práctica de productos, sistemas y servicios. </a:t>
            </a:r>
          </a:p>
          <a:p>
            <a:pPr lvl="1"/>
            <a:endParaRPr lang="es-BO" sz="2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dirty="0">
                <a:latin typeface="Century Gothic" panose="020B0502020202020204" pitchFamily="34" charset="0"/>
              </a:rPr>
              <a:t>Preparación para ejercer funciones esenciales de </a:t>
            </a:r>
            <a:r>
              <a:rPr lang="es-BO" sz="2400" b="1" dirty="0">
                <a:latin typeface="Century Gothic" panose="020B0502020202020204" pitchFamily="34" charset="0"/>
              </a:rPr>
              <a:t>investigación y desarrollo</a:t>
            </a:r>
            <a:r>
              <a:rPr lang="es-BO" sz="2400" dirty="0">
                <a:latin typeface="Century Gothic" panose="020B0502020202020204" pitchFamily="34" charset="0"/>
              </a:rPr>
              <a:t>, de estudios, de </a:t>
            </a:r>
            <a:r>
              <a:rPr lang="es-BO" sz="2400" dirty="0" err="1">
                <a:latin typeface="Century Gothic" panose="020B0502020202020204" pitchFamily="34" charset="0"/>
              </a:rPr>
              <a:t>management</a:t>
            </a:r>
            <a:r>
              <a:rPr lang="es-BO" sz="2400" dirty="0">
                <a:latin typeface="Century Gothic" panose="020B0502020202020204" pitchFamily="34" charset="0"/>
              </a:rPr>
              <a:t> de proyecto, de </a:t>
            </a:r>
            <a:r>
              <a:rPr lang="es-BO" sz="2400" dirty="0" err="1">
                <a:latin typeface="Century Gothic" panose="020B0502020202020204" pitchFamily="34" charset="0"/>
              </a:rPr>
              <a:t>management</a:t>
            </a:r>
            <a:r>
              <a:rPr lang="es-BO" sz="2400" dirty="0">
                <a:latin typeface="Century Gothic" panose="020B0502020202020204" pitchFamily="34" charset="0"/>
              </a:rPr>
              <a:t> industrial, de gestión, de recursos humanos…</a:t>
            </a:r>
          </a:p>
          <a:p>
            <a:pPr lvl="1"/>
            <a:endParaRPr lang="es-BO" sz="2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dirty="0">
                <a:latin typeface="Century Gothic" panose="020B0502020202020204" pitchFamily="34" charset="0"/>
              </a:rPr>
              <a:t>Dominio de </a:t>
            </a:r>
            <a:r>
              <a:rPr lang="es-BO" sz="2400" b="1" dirty="0">
                <a:latin typeface="Century Gothic" panose="020B0502020202020204" pitchFamily="34" charset="0"/>
              </a:rPr>
              <a:t>métodos y herramientas </a:t>
            </a:r>
            <a:r>
              <a:rPr lang="es-BO" sz="2400" dirty="0">
                <a:latin typeface="Century Gothic" panose="020B0502020202020204" pitchFamily="34" charset="0"/>
              </a:rPr>
              <a:t>del ingeniero para ser eficiente frente a los retos industriales y económicos dentro de un </a:t>
            </a:r>
            <a:r>
              <a:rPr lang="es-BO" sz="2400" b="1" dirty="0">
                <a:latin typeface="Century Gothic" panose="020B0502020202020204" pitchFamily="34" charset="0"/>
              </a:rPr>
              <a:t>contexto internacional.</a:t>
            </a:r>
            <a:endParaRPr lang="es-BO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1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D083D24-EA6E-CCC3-1568-93FE3298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0" l="0" r="100000">
                        <a14:backgroundMark x1="452" y1="80415" x2="452" y2="80415"/>
                        <a14:backgroundMark x1="1657" y1="82258" x2="1657" y2="82258"/>
                        <a14:backgroundMark x1="2560" y1="85253" x2="2560" y2="85253"/>
                        <a14:backgroundMark x1="3163" y1="87097" x2="3163" y2="87097"/>
                        <a14:backgroundMark x1="4669" y1="87097" x2="4669" y2="87097"/>
                        <a14:backgroundMark x1="5572" y1="86636" x2="5572" y2="86636"/>
                        <a14:backgroundMark x1="6627" y1="85945" x2="6627" y2="85945"/>
                        <a14:backgroundMark x1="7831" y1="85714" x2="7831" y2="85714"/>
                        <a14:backgroundMark x1="8735" y1="85484" x2="8735" y2="85484"/>
                        <a14:backgroundMark x1="9337" y1="42396" x2="9337" y2="42396"/>
                        <a14:backgroundMark x1="17620" y1="40553" x2="17620" y2="40553"/>
                        <a14:backgroundMark x1="17922" y1="37327" x2="17922" y2="37327"/>
                        <a14:backgroundMark x1="22741" y1="38940" x2="22741" y2="38940"/>
                        <a14:backgroundMark x1="31325" y1="34562" x2="31325" y2="34562"/>
                        <a14:backgroundMark x1="36747" y1="33641" x2="36747" y2="33641"/>
                        <a14:backgroundMark x1="50301" y1="22811" x2="50301" y2="22811"/>
                        <a14:backgroundMark x1="66416" y1="25576" x2="66416" y2="25576"/>
                        <a14:backgroundMark x1="69880" y1="25806" x2="69880" y2="25806"/>
                        <a14:backgroundMark x1="72590" y1="25115" x2="72590" y2="25115"/>
                        <a14:backgroundMark x1="74548" y1="28571" x2="74548" y2="28571"/>
                        <a14:backgroundMark x1="87349" y1="20507" x2="87349" y2="20507"/>
                        <a14:backgroundMark x1="94880" y1="24654" x2="94880" y2="24654"/>
                        <a14:backgroundMark x1="95181" y1="17742" x2="95181" y2="17742"/>
                        <a14:backgroundMark x1="97590" y1="15668" x2="97590" y2="15668"/>
                        <a14:backgroundMark x1="99398" y1="15899" x2="99398" y2="15899"/>
                      </a14:backgroundRemoval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24" y="-153025"/>
            <a:ext cx="8458281" cy="5528455"/>
          </a:xfrm>
          <a:prstGeom prst="rect">
            <a:avLst/>
          </a:prstGeom>
          <a:noFill/>
          <a:effectLst>
            <a:glow rad="127000">
              <a:schemeClr val="tx1">
                <a:alpha val="99000"/>
              </a:schemeClr>
            </a:glow>
            <a:outerShdw blurRad="50800" dist="50800" dir="5400000" algn="ctr" rotWithShape="0">
              <a:srgbClr val="000000"/>
            </a:outerShdw>
            <a:reflection stA="54000" endPos="65000" dist="50800" dir="5400000" sy="-100000" algn="bl" rotWithShape="0"/>
            <a:softEdge rad="0"/>
          </a:effectLst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EE94E3D3-22F7-01BA-F5DF-9DDC91A09D0F}"/>
              </a:ext>
            </a:extLst>
          </p:cNvPr>
          <p:cNvSpPr txBox="1">
            <a:spLocks/>
          </p:cNvSpPr>
          <p:nvPr/>
        </p:nvSpPr>
        <p:spPr>
          <a:xfrm>
            <a:off x="1793494" y="254505"/>
            <a:ext cx="8791575" cy="145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6000" b="1">
                <a:solidFill>
                  <a:schemeClr val="bg2"/>
                </a:solidFill>
              </a:rPr>
              <a:t>LOS DIPLOMAS</a:t>
            </a:r>
            <a:endParaRPr lang="es-BO" sz="6000" b="1" dirty="0">
              <a:solidFill>
                <a:schemeClr val="bg2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B09D96-5D28-D00F-BAE7-6C712CC64215}"/>
              </a:ext>
            </a:extLst>
          </p:cNvPr>
          <p:cNvSpPr/>
          <p:nvPr/>
        </p:nvSpPr>
        <p:spPr>
          <a:xfrm>
            <a:off x="1866727" y="1894080"/>
            <a:ext cx="3665601" cy="1038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Máster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997E4EF-C185-3AE4-2799-F5BC60A49B30}"/>
              </a:ext>
            </a:extLst>
          </p:cNvPr>
          <p:cNvSpPr/>
          <p:nvPr/>
        </p:nvSpPr>
        <p:spPr>
          <a:xfrm>
            <a:off x="2383116" y="3191700"/>
            <a:ext cx="5597907" cy="1038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Máster </a:t>
            </a:r>
            <a:r>
              <a:rPr lang="es-E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Sciences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162120-372B-9279-C2C0-0DB443F7FFB0}"/>
              </a:ext>
            </a:extLst>
          </p:cNvPr>
          <p:cNvSpPr/>
          <p:nvPr/>
        </p:nvSpPr>
        <p:spPr>
          <a:xfrm>
            <a:off x="2926130" y="4533712"/>
            <a:ext cx="6129091" cy="1038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Diplôme</a:t>
            </a:r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</a:t>
            </a:r>
            <a:endParaRPr lang="es-B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4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620769" y="59344"/>
            <a:ext cx="4782504" cy="6480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Máster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96986" y="1013741"/>
            <a:ext cx="56379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Diploma que otorga el grado de Master (2ndo ciclo de estudios, nivel Bac + 5).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Diploma nacional: emitido por el ministerio de educción.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Dura dos años (120 créditos ECTS).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Otorgado por establecimientos públicos o privados.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En su mayoría en francés pero también en inglés.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BA373B7-2AF6-16FC-1918-7C5C559B3B5E}"/>
              </a:ext>
            </a:extLst>
          </p:cNvPr>
          <p:cNvSpPr/>
          <p:nvPr/>
        </p:nvSpPr>
        <p:spPr>
          <a:xfrm>
            <a:off x="6303819" y="100908"/>
            <a:ext cx="5791196" cy="6480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Máster </a:t>
            </a:r>
            <a:r>
              <a:rPr lang="es-E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Sciences</a:t>
            </a:r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(</a:t>
            </a:r>
            <a:r>
              <a:rPr lang="es-E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MSc</a:t>
            </a:r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9F0AE9-435A-C584-797F-780FE8104FE4}"/>
              </a:ext>
            </a:extLst>
          </p:cNvPr>
          <p:cNvSpPr txBox="1"/>
          <p:nvPr/>
        </p:nvSpPr>
        <p:spPr>
          <a:xfrm>
            <a:off x="5846628" y="972173"/>
            <a:ext cx="62483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También nivel Bac + 5/no otorga el grado de Máster.</a:t>
            </a:r>
          </a:p>
          <a:p>
            <a:pPr lvl="1"/>
            <a:endParaRPr lang="es-BO" sz="21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Reconocido por el Estado / emitido por las </a:t>
            </a:r>
            <a:r>
              <a:rPr lang="es-BO" sz="2100" b="1" i="1" dirty="0">
                <a:latin typeface="Century Gothic" panose="020B0502020202020204" pitchFamily="34" charset="0"/>
              </a:rPr>
              <a:t>Grandes </a:t>
            </a:r>
            <a:r>
              <a:rPr lang="es-BO" sz="2100" b="1" i="1" dirty="0" err="1">
                <a:latin typeface="Century Gothic" panose="020B0502020202020204" pitchFamily="34" charset="0"/>
              </a:rPr>
              <a:t>Écoles</a:t>
            </a:r>
            <a:r>
              <a:rPr lang="es-BO" sz="2100" b="1" dirty="0">
                <a:latin typeface="Century Gothic" panose="020B0502020202020204" pitchFamily="34" charset="0"/>
              </a:rPr>
              <a:t>.</a:t>
            </a:r>
          </a:p>
          <a:p>
            <a:pPr lvl="1"/>
            <a:endParaRPr lang="es-BO" sz="21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Duración mínima: 3 semestres (90 ECTS).</a:t>
            </a:r>
          </a:p>
          <a:p>
            <a:pPr lvl="1"/>
            <a:endParaRPr lang="es-BO" sz="21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Mínimo 50% en inglés.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1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Dirigido a estudiantes internacionales.</a:t>
            </a:r>
          </a:p>
          <a:p>
            <a:pPr lvl="1"/>
            <a:endParaRPr lang="es-BO" sz="21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Respaldado por el prestigio de las escuelas que lo otorgan.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1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100" b="1" dirty="0">
                <a:latin typeface="Century Gothic" panose="020B0502020202020204" pitchFamily="34" charset="0"/>
              </a:rPr>
              <a:t>Gran reconocimiento a nivel profesional.</a:t>
            </a:r>
          </a:p>
        </p:txBody>
      </p:sp>
    </p:spTree>
    <p:extLst>
      <p:ext uri="{BB962C8B-B14F-4D97-AF65-F5344CB8AC3E}">
        <p14:creationId xmlns:p14="http://schemas.microsoft.com/office/powerpoint/2010/main" val="265192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620769" y="0"/>
            <a:ext cx="8190722" cy="84512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Diplôme</a:t>
            </a:r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d’ingénieur</a:t>
            </a:r>
            <a:endParaRPr lang="es-BO" sz="3600" i="1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4E535C-22F1-3A40-D2DB-8270E5C3F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846" y1="31373" x2="22308" y2="33910"/>
                        <a14:backgroundMark x1="24769" y1="38870" x2="24769" y2="38870"/>
                        <a14:backgroundMark x1="25462" y1="40254" x2="25462" y2="40254"/>
                        <a14:backgroundMark x1="25769" y1="42907" x2="25769" y2="42907"/>
                        <a14:backgroundMark x1="26308" y1="46021" x2="26308" y2="46021"/>
                        <a14:backgroundMark x1="26692" y1="47174" x2="26692" y2="47174"/>
                        <a14:backgroundMark x1="26231" y1="52826" x2="26231" y2="52826"/>
                        <a14:backgroundMark x1="26231" y1="56978" x2="26231" y2="56978"/>
                        <a14:backgroundMark x1="26231" y1="59977" x2="26231" y2="59977"/>
                        <a14:backgroundMark x1="26462" y1="61938" x2="26462" y2="61938"/>
                        <a14:backgroundMark x1="27231" y1="64591" x2="27231" y2="64591"/>
                        <a14:backgroundMark x1="28231" y1="66090" x2="28231" y2="66090"/>
                        <a14:backgroundMark x1="29308" y1="66897" x2="29308" y2="66897"/>
                        <a14:backgroundMark x1="30385" y1="67128" x2="30385" y2="67128"/>
                        <a14:backgroundMark x1="30385" y1="71396" x2="30385" y2="71396"/>
                        <a14:backgroundMark x1="32923" y1="72895" x2="32923" y2="72895"/>
                        <a14:backgroundMark x1="35077" y1="73472" x2="35077" y2="73472"/>
                        <a14:backgroundMark x1="37462" y1="74394" x2="37462" y2="74394"/>
                        <a14:backgroundMark x1="39154" y1="75087" x2="39154" y2="75087"/>
                        <a14:backgroundMark x1="40615" y1="75087" x2="40615" y2="75087"/>
                        <a14:backgroundMark x1="41923" y1="75087" x2="41923" y2="75087"/>
                        <a14:backgroundMark x1="43923" y1="75663" x2="43923" y2="75663"/>
                        <a14:backgroundMark x1="46077" y1="76355" x2="46077" y2="76355"/>
                        <a14:backgroundMark x1="49000" y1="77047" x2="49000" y2="77047"/>
                        <a14:backgroundMark x1="50923" y1="77047" x2="50923" y2="77047"/>
                        <a14:backgroundMark x1="51846" y1="77047" x2="51846" y2="77047"/>
                        <a14:backgroundMark x1="52692" y1="75548" x2="52692" y2="75548"/>
                        <a14:backgroundMark x1="55308" y1="77739" x2="55308" y2="77739"/>
                        <a14:backgroundMark x1="56923" y1="80046" x2="56923" y2="80046"/>
                        <a14:backgroundMark x1="60077" y1="79585" x2="60077" y2="79585"/>
                        <a14:backgroundMark x1="62692" y1="82930" x2="62692" y2="82930"/>
                        <a14:backgroundMark x1="64385" y1="82353" x2="64385" y2="82353"/>
                        <a14:backgroundMark x1="65308" y1="82468" x2="65308" y2="82468"/>
                        <a14:backgroundMark x1="74077" y1="89389" x2="74077" y2="89389"/>
                        <a14:backgroundMark x1="75462" y1="88927" x2="75462" y2="88927"/>
                        <a14:backgroundMark x1="76154" y1="88581" x2="76154" y2="88581"/>
                        <a14:backgroundMark x1="77308" y1="88351" x2="77308" y2="88351"/>
                        <a14:backgroundMark x1="78000" y1="89273" x2="78000" y2="89273"/>
                        <a14:backgroundMark x1="79000" y1="89158" x2="79000" y2="89158"/>
                        <a14:backgroundMark x1="80077" y1="89273" x2="80077" y2="89273"/>
                        <a14:backgroundMark x1="82846" y1="89273" x2="82846" y2="89273"/>
                        <a14:backgroundMark x1="83538" y1="81892" x2="83538" y2="81892"/>
                        <a14:backgroundMark x1="84077" y1="75548" x2="84077" y2="75548"/>
                        <a14:backgroundMark x1="84538" y1="73010" x2="84538" y2="73010"/>
                        <a14:backgroundMark x1="84923" y1="69435" x2="84923" y2="69435"/>
                        <a14:backgroundMark x1="84538" y1="66897" x2="84538" y2="66897"/>
                        <a14:backgroundMark x1="83692" y1="63783" x2="83692" y2="63783"/>
                        <a14:backgroundMark x1="82538" y1="61130" x2="82538" y2="61130"/>
                        <a14:backgroundMark x1="81308" y1="59746" x2="81308" y2="59746"/>
                        <a14:backgroundMark x1="79923" y1="59054" x2="79923" y2="59054"/>
                        <a14:backgroundMark x1="78231" y1="58016" x2="78231" y2="58016"/>
                        <a14:backgroundMark x1="76923" y1="57670" x2="76923" y2="57670"/>
                        <a14:backgroundMark x1="74923" y1="54671" x2="74923" y2="54671"/>
                        <a14:backgroundMark x1="74154" y1="51442" x2="74154" y2="51442"/>
                        <a14:backgroundMark x1="73615" y1="45559" x2="73615" y2="45559"/>
                        <a14:backgroundMark x1="72538" y1="38985" x2="72538" y2="38985"/>
                        <a14:backgroundMark x1="71692" y1="34487" x2="71692" y2="34487"/>
                        <a14:backgroundMark x1="71769" y1="29296" x2="71769" y2="29296"/>
                        <a14:backgroundMark x1="71846" y1="25606" x2="71846" y2="25606"/>
                        <a14:backgroundMark x1="71462" y1="22030" x2="71462" y2="22030"/>
                        <a14:backgroundMark x1="70538" y1="19262" x2="70538" y2="19262"/>
                        <a14:backgroundMark x1="69231" y1="17878" x2="69231" y2="17878"/>
                        <a14:backgroundMark x1="67538" y1="16148" x2="67538" y2="16148"/>
                        <a14:backgroundMark x1="65923" y1="15571" x2="65923" y2="15571"/>
                        <a14:backgroundMark x1="65308" y1="15571" x2="65308" y2="15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9831" r="14616" b="10030"/>
          <a:stretch/>
        </p:blipFill>
        <p:spPr>
          <a:xfrm>
            <a:off x="6413358" y="1871857"/>
            <a:ext cx="5681657" cy="44908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429F5C-2644-00E3-5624-25BA377189AF}"/>
              </a:ext>
            </a:extLst>
          </p:cNvPr>
          <p:cNvSpPr txBox="1"/>
          <p:nvPr/>
        </p:nvSpPr>
        <p:spPr>
          <a:xfrm>
            <a:off x="96984" y="1055304"/>
            <a:ext cx="1036319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Diploma nacional que otorga el grado de Máster (Bac + 5).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Duración total de 10 semestres (300 ECTS).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En francés pero exigen un B2 en inglés para poder graduarse.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Las calificaciones profesionales de los </a:t>
            </a:r>
            <a:r>
              <a:rPr lang="es-BO" sz="2200" b="1" i="1" dirty="0" err="1">
                <a:latin typeface="Century Gothic" panose="020B0502020202020204" pitchFamily="34" charset="0"/>
              </a:rPr>
              <a:t>ingénieurs</a:t>
            </a:r>
            <a:r>
              <a:rPr lang="es-BO" sz="2200" b="1" i="1" dirty="0">
                <a:latin typeface="Century Gothic" panose="020B0502020202020204" pitchFamily="34" charset="0"/>
              </a:rPr>
              <a:t> </a:t>
            </a:r>
            <a:r>
              <a:rPr lang="es-BO" sz="2200" b="1" dirty="0">
                <a:latin typeface="Century Gothic" panose="020B0502020202020204" pitchFamily="34" charset="0"/>
              </a:rPr>
              <a:t>cubren un amplio campo de ciencias fundamentales. </a:t>
            </a:r>
          </a:p>
          <a:p>
            <a:pPr lvl="1"/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Un </a:t>
            </a:r>
            <a:r>
              <a:rPr lang="es-BO" sz="2200" b="1" i="1" dirty="0" err="1">
                <a:latin typeface="Century Gothic" panose="020B0502020202020204" pitchFamily="34" charset="0"/>
              </a:rPr>
              <a:t>ingénieur</a:t>
            </a:r>
            <a:r>
              <a:rPr lang="es-BO" sz="2200" b="1" i="1" dirty="0">
                <a:latin typeface="Century Gothic" panose="020B0502020202020204" pitchFamily="34" charset="0"/>
              </a:rPr>
              <a:t> </a:t>
            </a:r>
            <a:r>
              <a:rPr lang="es-BO" sz="2200" b="1" dirty="0">
                <a:latin typeface="Century Gothic" panose="020B0502020202020204" pitchFamily="34" charset="0"/>
              </a:rPr>
              <a:t> en Francia tiene bases técnicas fuertes, y está estrechamente vinculado con los procesos científicos y tecnológicos de las empresas, así como de sus necesidades.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200" b="1" dirty="0">
                <a:latin typeface="Century Gothic" panose="020B0502020202020204" pitchFamily="34" charset="0"/>
              </a:rPr>
              <a:t>Formación integral (competencias dobles en ingeniería y en organización directiva adaptadas al mundo de hoy). </a:t>
            </a:r>
          </a:p>
        </p:txBody>
      </p:sp>
    </p:spTree>
    <p:extLst>
      <p:ext uri="{BB962C8B-B14F-4D97-AF65-F5344CB8AC3E}">
        <p14:creationId xmlns:p14="http://schemas.microsoft.com/office/powerpoint/2010/main" val="4259291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1477</TotalTime>
  <Words>1640</Words>
  <Application>Microsoft Office PowerPoint</Application>
  <PresentationFormat>Panorámica</PresentationFormat>
  <Paragraphs>264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Tw Cen MT</vt:lpstr>
      <vt:lpstr>Wingdings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</dc:creator>
  <cp:lastModifiedBy>secre</cp:lastModifiedBy>
  <cp:revision>47</cp:revision>
  <dcterms:created xsi:type="dcterms:W3CDTF">2022-10-18T19:31:58Z</dcterms:created>
  <dcterms:modified xsi:type="dcterms:W3CDTF">2022-10-19T20:09:55Z</dcterms:modified>
</cp:coreProperties>
</file>