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5" r:id="rId2"/>
    <p:sldId id="259" r:id="rId3"/>
    <p:sldId id="260" r:id="rId4"/>
    <p:sldId id="261" r:id="rId5"/>
    <p:sldId id="278" r:id="rId6"/>
    <p:sldId id="296" r:id="rId7"/>
    <p:sldId id="280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7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re" initials="s" lastIdx="1" clrIdx="0">
    <p:extLst>
      <p:ext uri="{19B8F6BF-5375-455C-9EA6-DF929625EA0E}">
        <p15:presenceInfo xmlns:p15="http://schemas.microsoft.com/office/powerpoint/2012/main" userId="sec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7167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0971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1617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5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19989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40762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3201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5268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8336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7415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8525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9726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8677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7914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2847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9629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9149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58782E-FB20-42C3-924E-578057AFD51B}" type="datetimeFigureOut">
              <a:rPr lang="es-BO" smtClean="0"/>
              <a:t>7 dic. de 2022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EE6-5206-4784-B347-03A35D2CACB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47628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olivie.campusfrance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97954B-8546-6D31-7645-6DD52EDFB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 b="6019"/>
          <a:stretch/>
        </p:blipFill>
        <p:spPr>
          <a:xfrm>
            <a:off x="1083082" y="0"/>
            <a:ext cx="11094780" cy="684863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EB933A-337C-FEF4-E893-54C7C22FC53C}"/>
              </a:ext>
            </a:extLst>
          </p:cNvPr>
          <p:cNvSpPr/>
          <p:nvPr/>
        </p:nvSpPr>
        <p:spPr>
          <a:xfrm>
            <a:off x="5261" y="12004"/>
            <a:ext cx="1077822" cy="59893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  <a:p>
            <a:pPr algn="ctr"/>
            <a:r>
              <a:rPr lang="es-E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</a:t>
            </a:r>
          </a:p>
          <a:p>
            <a:pPr algn="ctr"/>
            <a:r>
              <a:rPr lang="es-E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</a:t>
            </a:r>
          </a:p>
          <a:p>
            <a:pPr algn="ctr"/>
            <a:r>
              <a:rPr lang="es-E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</a:t>
            </a:r>
          </a:p>
          <a:p>
            <a:pPr algn="ctr"/>
            <a:r>
              <a:rPr lang="es-E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</a:t>
            </a:r>
          </a:p>
          <a:p>
            <a:pPr algn="ctr"/>
            <a:r>
              <a:rPr lang="es-E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</a:t>
            </a:r>
          </a:p>
          <a:p>
            <a:pPr algn="ctr"/>
            <a:r>
              <a:rPr lang="es-E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</a:p>
          <a:p>
            <a:pPr algn="ctr"/>
            <a:r>
              <a:rPr lang="es-E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0E07A98-DFAF-49D9-9FC6-6C27194B24E7}"/>
              </a:ext>
            </a:extLst>
          </p:cNvPr>
          <p:cNvSpPr/>
          <p:nvPr/>
        </p:nvSpPr>
        <p:spPr>
          <a:xfrm rot="763710">
            <a:off x="10711901" y="151350"/>
            <a:ext cx="1386779" cy="8785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EN</a:t>
            </a:r>
            <a:endParaRPr lang="es-BO" sz="4400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E0C10B4-59A3-BEC5-C787-72A2F8E370CE}"/>
              </a:ext>
            </a:extLst>
          </p:cNvPr>
          <p:cNvSpPr/>
          <p:nvPr/>
        </p:nvSpPr>
        <p:spPr>
          <a:xfrm rot="780646">
            <a:off x="8456281" y="610269"/>
            <a:ext cx="3625393" cy="9198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FRANCIA</a:t>
            </a:r>
            <a:endParaRPr lang="es-BO" sz="4400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4B83266-60F6-4D35-BD06-432337DDC658}"/>
              </a:ext>
            </a:extLst>
          </p:cNvPr>
          <p:cNvSpPr/>
          <p:nvPr/>
        </p:nvSpPr>
        <p:spPr>
          <a:xfrm>
            <a:off x="3189" y="5931984"/>
            <a:ext cx="3625393" cy="9198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DERECHO</a:t>
            </a:r>
            <a:endParaRPr lang="es-BO" sz="4400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A57426-CADA-B121-954C-71D73884F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67" y="6133403"/>
            <a:ext cx="2225995" cy="71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9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2511142" y="118054"/>
            <a:ext cx="9332109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UNIVERSIDADES + IUT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2299926" y="1854487"/>
            <a:ext cx="951584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Todo el año: buscas información sobre los programas, certificación del idioma, traducción de documentos (de ser necesario) </a:t>
            </a: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Del 3 de octubre de 2022 al 02 de marzo de 2023: creas y completas el expediente EEF. Seleccionas los programas de tu interés y programas una entrevista. </a:t>
            </a: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7EB365E-3BDC-5C45-2C15-2DFCCFE9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1" y="385762"/>
            <a:ext cx="3622902" cy="608647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F178970-7A28-BFD2-8C55-8F64019216B4}"/>
              </a:ext>
            </a:extLst>
          </p:cNvPr>
          <p:cNvSpPr/>
          <p:nvPr/>
        </p:nvSpPr>
        <p:spPr>
          <a:xfrm rot="731968">
            <a:off x="63745" y="2476845"/>
            <a:ext cx="2608546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¿Cuándo?</a:t>
            </a:r>
            <a:endParaRPr lang="es-BO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2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214313" y="55908"/>
            <a:ext cx="11787187" cy="88512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EL PORTAL ETUDES EN FRANCE</a:t>
            </a:r>
          </a:p>
          <a:p>
            <a:pPr algn="ctr"/>
            <a:r>
              <a:rPr lang="es-BO" sz="2400" dirty="0">
                <a:solidFill>
                  <a:schemeClr val="tx1"/>
                </a:solidFill>
              </a:rPr>
              <a:t>El procedimiento en línea para gestionar todos tus trámites de admisión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BF6683-7376-3E53-121F-54F00921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67" y="941031"/>
            <a:ext cx="6213877" cy="58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642938" y="118054"/>
            <a:ext cx="11200313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Proceso de postulación – Grandes </a:t>
            </a:r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Écoles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100013" y="2029522"/>
            <a:ext cx="951584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600" b="1" dirty="0">
                <a:latin typeface="Century Gothic" panose="020B0502020202020204" pitchFamily="34" charset="0"/>
              </a:rPr>
              <a:t>Directamente con cada escuela o a través de consorcios / plataformas para aplicar a varias escuelas. </a:t>
            </a:r>
          </a:p>
          <a:p>
            <a:pPr lvl="1"/>
            <a:endParaRPr lang="es-BO" sz="2600" b="1" u="sng" dirty="0"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600" b="1" dirty="0">
                <a:latin typeface="Century Gothic" panose="020B0502020202020204" pitchFamily="34" charset="0"/>
              </a:rPr>
              <a:t>Una vez recibida tu carta de aceptación definitiva, realizas el proceso obligatorio con Campus France. </a:t>
            </a: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2AFFB-D1BC-FCFE-48E7-3D82E7B44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74" y="1389346"/>
            <a:ext cx="2564713" cy="40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642938" y="118054"/>
            <a:ext cx="11200313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Intercambio académico o doble titulación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100012" y="1206535"/>
            <a:ext cx="963879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Directamente con la universidad en la cual estás </a:t>
            </a:r>
            <a:r>
              <a:rPr lang="es-BO" sz="2400" b="1" dirty="0" err="1">
                <a:latin typeface="Century Gothic" panose="020B0502020202020204" pitchFamily="34" charset="0"/>
              </a:rPr>
              <a:t>inscrit</a:t>
            </a:r>
            <a:r>
              <a:rPr lang="es-BO" sz="2400" b="1" dirty="0">
                <a:latin typeface="Century Gothic" panose="020B0502020202020204" pitchFamily="34" charset="0"/>
              </a:rPr>
              <a:t>@.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s-BO" sz="2400" b="1" dirty="0"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Se encargará de hacer la selección con la universidad o escuela francesa con la cual se ha firmado el convenio de cooperación (intercambio académico o doble titulación)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s-BO" sz="2400" b="1" u="sng" dirty="0"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Cuando tengas la carta de aceptación, deberás seguir el proceso Campus France para poder solicitar la visa de estudiante.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s-BO" sz="2400" b="1" dirty="0"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Importante: comunícate con la ORI de tu universidad para conocer, con anticipación, los requisitos académicos y lingüísticos.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2AFFB-D1BC-FCFE-48E7-3D82E7B44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4" y="1762214"/>
            <a:ext cx="2445223" cy="38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9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89564" y="73664"/>
            <a:ext cx="12010700" cy="66318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Catálogos Campus France</a:t>
            </a:r>
            <a:endParaRPr lang="es-BO" sz="36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48F9F2-3E91-4BE9-DB48-5048382B3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r="7113"/>
          <a:stretch/>
        </p:blipFill>
        <p:spPr>
          <a:xfrm>
            <a:off x="89563" y="1159254"/>
            <a:ext cx="6006437" cy="15973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0C7AF5-8F90-27D3-81F1-EBCF9AEFF5E2}"/>
              </a:ext>
            </a:extLst>
          </p:cNvPr>
          <p:cNvSpPr txBox="1"/>
          <p:nvPr/>
        </p:nvSpPr>
        <p:spPr>
          <a:xfrm>
            <a:off x="268688" y="714101"/>
            <a:ext cx="9638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BO" sz="2400" b="1" dirty="0">
                <a:latin typeface="Century Gothic" panose="020B0502020202020204" pitchFamily="34" charset="0"/>
              </a:rPr>
              <a:t>https://cataloguelm.campusfrance.org/master/#/catalog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717AA31-3554-62D6-280F-77F97CA5240D}"/>
              </a:ext>
            </a:extLst>
          </p:cNvPr>
          <p:cNvSpPr/>
          <p:nvPr/>
        </p:nvSpPr>
        <p:spPr>
          <a:xfrm rot="19138351">
            <a:off x="554373" y="2449816"/>
            <a:ext cx="2070017" cy="3728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F4FA4-C274-F6B1-B6E5-EABD7E8CD0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3270" b="10959"/>
          <a:stretch/>
        </p:blipFill>
        <p:spPr>
          <a:xfrm>
            <a:off x="4015867" y="2231454"/>
            <a:ext cx="8084397" cy="455288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333A17C-FF94-25AA-498C-273D8973B398}"/>
              </a:ext>
            </a:extLst>
          </p:cNvPr>
          <p:cNvSpPr/>
          <p:nvPr/>
        </p:nvSpPr>
        <p:spPr>
          <a:xfrm>
            <a:off x="5247295" y="3753292"/>
            <a:ext cx="1097873" cy="424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F8C6204-2E8E-98DF-7632-35ABEB3CA695}"/>
              </a:ext>
            </a:extLst>
          </p:cNvPr>
          <p:cNvSpPr/>
          <p:nvPr/>
        </p:nvSpPr>
        <p:spPr>
          <a:xfrm>
            <a:off x="7902606" y="5399862"/>
            <a:ext cx="1924973" cy="423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9401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89564" y="73664"/>
            <a:ext cx="12010700" cy="66318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Catálogos Campus France</a:t>
            </a:r>
            <a:endParaRPr lang="es-BO" sz="36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C73823-08B7-37E2-C359-04B92AB26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74" y="887751"/>
            <a:ext cx="9553480" cy="589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89564" y="73664"/>
            <a:ext cx="12010700" cy="66318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Catálogos Campus France</a:t>
            </a:r>
            <a:endParaRPr lang="es-BO" sz="36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D01F5B-AA70-3302-1E74-D20DCF3D9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9" y="772357"/>
            <a:ext cx="10429819" cy="60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15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E5248DC-983C-292C-DD56-FE5EF5A7AD54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11779126" cy="1006767"/>
          </a:xfrm>
          <a:prstGeom prst="rect">
            <a:avLst/>
          </a:prstGeom>
          <a:solidFill>
            <a:srgbClr val="FF0000"/>
          </a:solidFill>
          <a:effectLst>
            <a:softEdge rad="1016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¿Dónde puedo contactarme?</a:t>
            </a:r>
          </a:p>
        </p:txBody>
      </p:sp>
      <p:pic>
        <p:nvPicPr>
          <p:cNvPr id="9" name="Picture 4" descr="Resultado de imagen para mapa de bolivia niÃ±os">
            <a:extLst>
              <a:ext uri="{FF2B5EF4-FFF2-40B4-BE49-F238E27FC236}">
                <a16:creationId xmlns:a16="http://schemas.microsoft.com/office/drawing/2014/main" id="{E0D7EBE3-FACC-553C-99C5-025F7741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52" y="1610798"/>
            <a:ext cx="20629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 Rectángulo redondeado">
            <a:extLst>
              <a:ext uri="{FF2B5EF4-FFF2-40B4-BE49-F238E27FC236}">
                <a16:creationId xmlns:a16="http://schemas.microsoft.com/office/drawing/2014/main" id="{E9F78CF6-7260-82CF-00F7-3B2BEC44C622}"/>
              </a:ext>
            </a:extLst>
          </p:cNvPr>
          <p:cNvSpPr/>
          <p:nvPr/>
        </p:nvSpPr>
        <p:spPr>
          <a:xfrm>
            <a:off x="583991" y="1204096"/>
            <a:ext cx="3295551" cy="1527232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600" b="1" dirty="0"/>
              <a:t>LA PAZ</a:t>
            </a:r>
          </a:p>
          <a:p>
            <a:pPr algn="ctr"/>
            <a:r>
              <a:rPr lang="es-BO" sz="1600" i="1" dirty="0"/>
              <a:t>Nicolas </a:t>
            </a:r>
            <a:r>
              <a:rPr lang="es-BO" sz="1600" i="1" dirty="0" err="1"/>
              <a:t>Rateau</a:t>
            </a:r>
            <a:endParaRPr lang="es-BO" sz="1600" i="1" dirty="0"/>
          </a:p>
          <a:p>
            <a:pPr algn="ctr"/>
            <a:r>
              <a:rPr lang="es-BO" sz="1600" dirty="0"/>
              <a:t>Calle F. </a:t>
            </a:r>
            <a:r>
              <a:rPr lang="es-BO" sz="1600" dirty="0" err="1"/>
              <a:t>Guachalla</a:t>
            </a:r>
            <a:r>
              <a:rPr lang="es-BO" sz="1600" dirty="0"/>
              <a:t> #399</a:t>
            </a:r>
          </a:p>
          <a:p>
            <a:pPr algn="ctr"/>
            <a:r>
              <a:rPr lang="es-BO" sz="1600" dirty="0"/>
              <a:t>nicolas.rateau@diplomatie.gouv.fr </a:t>
            </a:r>
          </a:p>
        </p:txBody>
      </p:sp>
      <p:sp>
        <p:nvSpPr>
          <p:cNvPr id="11" name="5 Rectángulo redondeado">
            <a:extLst>
              <a:ext uri="{FF2B5EF4-FFF2-40B4-BE49-F238E27FC236}">
                <a16:creationId xmlns:a16="http://schemas.microsoft.com/office/drawing/2014/main" id="{C19810D6-7AE6-DD44-58F7-087F39B2255C}"/>
              </a:ext>
            </a:extLst>
          </p:cNvPr>
          <p:cNvSpPr/>
          <p:nvPr/>
        </p:nvSpPr>
        <p:spPr>
          <a:xfrm>
            <a:off x="7659517" y="1242123"/>
            <a:ext cx="4032374" cy="1489206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i="1" dirty="0">
                <a:solidFill>
                  <a:schemeClr val="tx1"/>
                </a:solidFill>
              </a:rPr>
              <a:t>COCHABAMBA</a:t>
            </a:r>
          </a:p>
          <a:p>
            <a:pPr algn="ctr"/>
            <a:r>
              <a:rPr lang="es-BO" i="1" dirty="0">
                <a:solidFill>
                  <a:schemeClr val="tx1"/>
                </a:solidFill>
              </a:rPr>
              <a:t>Belén Zapata</a:t>
            </a:r>
          </a:p>
          <a:p>
            <a:pPr algn="ctr"/>
            <a:r>
              <a:rPr lang="es-BO" dirty="0">
                <a:solidFill>
                  <a:schemeClr val="tx1"/>
                </a:solidFill>
              </a:rPr>
              <a:t>Calle La Paz #784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campusfrance.cochabamba@gmail.com</a:t>
            </a:r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12" name="5 Rectángulo redondeado">
            <a:extLst>
              <a:ext uri="{FF2B5EF4-FFF2-40B4-BE49-F238E27FC236}">
                <a16:creationId xmlns:a16="http://schemas.microsoft.com/office/drawing/2014/main" id="{AC898AE5-9C24-9283-0A6D-621CD9B28F0D}"/>
              </a:ext>
            </a:extLst>
          </p:cNvPr>
          <p:cNvSpPr/>
          <p:nvPr/>
        </p:nvSpPr>
        <p:spPr>
          <a:xfrm>
            <a:off x="570138" y="2999880"/>
            <a:ext cx="3321643" cy="1455459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SUCRE</a:t>
            </a:r>
          </a:p>
          <a:p>
            <a:pPr algn="ctr"/>
            <a:r>
              <a:rPr lang="es-BO" i="1" dirty="0">
                <a:solidFill>
                  <a:schemeClr val="tx1"/>
                </a:solidFill>
              </a:rPr>
              <a:t>Edson Nina</a:t>
            </a:r>
          </a:p>
          <a:p>
            <a:pPr algn="ctr"/>
            <a:r>
              <a:rPr lang="es-BO" dirty="0">
                <a:solidFill>
                  <a:schemeClr val="tx1"/>
                </a:solidFill>
              </a:rPr>
              <a:t>Calle Aniceto Arce #35</a:t>
            </a:r>
          </a:p>
          <a:p>
            <a:pPr algn="ctr"/>
            <a:r>
              <a:rPr lang="es-BO" dirty="0">
                <a:solidFill>
                  <a:schemeClr val="tx1"/>
                </a:solidFill>
              </a:rPr>
              <a:t>campusfrance.sucre@gmail.com</a:t>
            </a:r>
          </a:p>
        </p:txBody>
      </p:sp>
      <p:sp>
        <p:nvSpPr>
          <p:cNvPr id="13" name="5 Rectángulo redondeado">
            <a:extLst>
              <a:ext uri="{FF2B5EF4-FFF2-40B4-BE49-F238E27FC236}">
                <a16:creationId xmlns:a16="http://schemas.microsoft.com/office/drawing/2014/main" id="{EB428844-51EB-A53B-0BBF-B1E1F236C63C}"/>
              </a:ext>
            </a:extLst>
          </p:cNvPr>
          <p:cNvSpPr/>
          <p:nvPr/>
        </p:nvSpPr>
        <p:spPr>
          <a:xfrm>
            <a:off x="7671755" y="2951965"/>
            <a:ext cx="4032373" cy="1556445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i="1" dirty="0">
                <a:solidFill>
                  <a:schemeClr val="tx1"/>
                </a:solidFill>
              </a:rPr>
              <a:t>SANTA CRUZ</a:t>
            </a:r>
          </a:p>
          <a:p>
            <a:pPr algn="ctr"/>
            <a:r>
              <a:rPr lang="es-BO" i="1" dirty="0">
                <a:solidFill>
                  <a:schemeClr val="tx1"/>
                </a:solidFill>
              </a:rPr>
              <a:t>Andrea Ludueña</a:t>
            </a:r>
          </a:p>
          <a:p>
            <a:pPr algn="ctr"/>
            <a:r>
              <a:rPr lang="es-BO" i="1" dirty="0">
                <a:solidFill>
                  <a:schemeClr val="tx1"/>
                </a:solidFill>
              </a:rPr>
              <a:t>Calle 24 de Septiembre #36</a:t>
            </a:r>
          </a:p>
          <a:p>
            <a:pPr algn="ctr"/>
            <a:r>
              <a:rPr lang="es-BO" dirty="0">
                <a:solidFill>
                  <a:schemeClr val="tx1"/>
                </a:solidFill>
              </a:rPr>
              <a:t>a.luduena@alianzafrancesa.org.bo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9FE7628-0FF9-743F-7841-FF8E1B682A13}"/>
              </a:ext>
            </a:extLst>
          </p:cNvPr>
          <p:cNvCxnSpPr>
            <a:cxnSpLocks/>
          </p:cNvCxnSpPr>
          <p:nvPr/>
        </p:nvCxnSpPr>
        <p:spPr>
          <a:xfrm flipH="1" flipV="1">
            <a:off x="3891781" y="2388093"/>
            <a:ext cx="1330718" cy="330339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A96C180-1DF4-892B-B92A-CAF8BE3C3454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3891781" y="3120637"/>
            <a:ext cx="1710029" cy="606973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BEB56B1-246E-CA0F-2A28-4C909422E3FC}"/>
              </a:ext>
            </a:extLst>
          </p:cNvPr>
          <p:cNvCxnSpPr>
            <a:cxnSpLocks/>
          </p:cNvCxnSpPr>
          <p:nvPr/>
        </p:nvCxnSpPr>
        <p:spPr>
          <a:xfrm flipV="1">
            <a:off x="5601810" y="2311328"/>
            <a:ext cx="2057707" cy="565610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672647E-7A7D-89B4-4321-9C6C869606EC}"/>
              </a:ext>
            </a:extLst>
          </p:cNvPr>
          <p:cNvCxnSpPr>
            <a:cxnSpLocks/>
          </p:cNvCxnSpPr>
          <p:nvPr/>
        </p:nvCxnSpPr>
        <p:spPr>
          <a:xfrm>
            <a:off x="6069075" y="3007476"/>
            <a:ext cx="1521333" cy="699492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 Rectángulo redondeado">
            <a:extLst>
              <a:ext uri="{FF2B5EF4-FFF2-40B4-BE49-F238E27FC236}">
                <a16:creationId xmlns:a16="http://schemas.microsoft.com/office/drawing/2014/main" id="{31C54EF7-FCD5-88CB-073C-2EB0FFA94B22}"/>
              </a:ext>
            </a:extLst>
          </p:cNvPr>
          <p:cNvSpPr/>
          <p:nvPr/>
        </p:nvSpPr>
        <p:spPr>
          <a:xfrm>
            <a:off x="1712288" y="4715670"/>
            <a:ext cx="6552728" cy="518336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000" dirty="0">
                <a:latin typeface="Century Gothic" panose="020B0502020202020204" pitchFamily="34" charset="0"/>
              </a:rPr>
              <a:t>Encuéntranos en la Alianza Francesa de tu ciudad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2EA7902-D0DD-5513-A071-D6326AB8F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7" y="4585132"/>
            <a:ext cx="821713" cy="741943"/>
          </a:xfrm>
          <a:prstGeom prst="rect">
            <a:avLst/>
          </a:prstGeom>
        </p:spPr>
      </p:pic>
      <p:pic>
        <p:nvPicPr>
          <p:cNvPr id="20" name="Picture 8" descr="Resultado de imagen para logo facebook">
            <a:extLst>
              <a:ext uri="{FF2B5EF4-FFF2-40B4-BE49-F238E27FC236}">
                <a16:creationId xmlns:a16="http://schemas.microsoft.com/office/drawing/2014/main" id="{5DAEEEBF-E382-3423-765E-D74E9052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2" y="5880731"/>
            <a:ext cx="662226" cy="6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5 Rectángulo redondeado">
            <a:extLst>
              <a:ext uri="{FF2B5EF4-FFF2-40B4-BE49-F238E27FC236}">
                <a16:creationId xmlns:a16="http://schemas.microsoft.com/office/drawing/2014/main" id="{7F389919-0C47-0645-2853-86ED442D4567}"/>
              </a:ext>
            </a:extLst>
          </p:cNvPr>
          <p:cNvSpPr/>
          <p:nvPr/>
        </p:nvSpPr>
        <p:spPr>
          <a:xfrm>
            <a:off x="1782337" y="5942140"/>
            <a:ext cx="3077695" cy="518336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000" dirty="0">
                <a:latin typeface="Century Gothic" panose="020B0502020202020204" pitchFamily="34" charset="0"/>
              </a:rPr>
              <a:t>Campus France Bolivie</a:t>
            </a:r>
          </a:p>
        </p:txBody>
      </p:sp>
      <p:sp>
        <p:nvSpPr>
          <p:cNvPr id="22" name="5 Rectángulo redondeado">
            <a:extLst>
              <a:ext uri="{FF2B5EF4-FFF2-40B4-BE49-F238E27FC236}">
                <a16:creationId xmlns:a16="http://schemas.microsoft.com/office/drawing/2014/main" id="{DF921898-D619-DD9F-D93B-E46F0E80E085}"/>
              </a:ext>
            </a:extLst>
          </p:cNvPr>
          <p:cNvSpPr/>
          <p:nvPr/>
        </p:nvSpPr>
        <p:spPr>
          <a:xfrm>
            <a:off x="1698520" y="5327075"/>
            <a:ext cx="4169624" cy="518336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BO" sz="2000" dirty="0">
                <a:latin typeface="Century Gothic" panose="020B0502020202020204" pitchFamily="34" charset="0"/>
              </a:rPr>
              <a:t>www.bolivie.campusfrance.org</a:t>
            </a:r>
          </a:p>
        </p:txBody>
      </p:sp>
      <p:pic>
        <p:nvPicPr>
          <p:cNvPr id="23" name="Picture 2" descr="C:\Users\noireauf\Desktop\8d22fff92e7d5249d75a8f931a1618c6.png">
            <a:extLst>
              <a:ext uri="{FF2B5EF4-FFF2-40B4-BE49-F238E27FC236}">
                <a16:creationId xmlns:a16="http://schemas.microsoft.com/office/drawing/2014/main" id="{A923D757-2473-83DE-F2A0-1D0C7D438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55237"/>
            <a:ext cx="740416" cy="71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8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58EF452A-4C2F-C32B-EAFF-B4C0F3746333}"/>
              </a:ext>
            </a:extLst>
          </p:cNvPr>
          <p:cNvSpPr txBox="1">
            <a:spLocks/>
          </p:cNvSpPr>
          <p:nvPr/>
        </p:nvSpPr>
        <p:spPr>
          <a:xfrm>
            <a:off x="407862" y="1020932"/>
            <a:ext cx="5976663" cy="129614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BO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Agencia del gobierno de Francia cuya misión es la de promover la educación superior francesa en el exterior.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D1FDE055-1E0B-E0DF-D6AA-09C89B513305}"/>
              </a:ext>
            </a:extLst>
          </p:cNvPr>
          <p:cNvSpPr txBox="1">
            <a:spLocks/>
          </p:cNvSpPr>
          <p:nvPr/>
        </p:nvSpPr>
        <p:spPr>
          <a:xfrm>
            <a:off x="2717544" y="90487"/>
            <a:ext cx="6577381" cy="930445"/>
          </a:xfrm>
          <a:prstGeom prst="rect">
            <a:avLst/>
          </a:prstGeom>
          <a:solidFill>
            <a:srgbClr val="FF0000"/>
          </a:solidFill>
          <a:effectLst>
            <a:softEdge rad="1016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CAMPUS FRANCE</a:t>
            </a: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27738F8-0999-D27E-68F3-89BAFC6B327A}"/>
              </a:ext>
            </a:extLst>
          </p:cNvPr>
          <p:cNvSpPr txBox="1">
            <a:spLocks/>
          </p:cNvSpPr>
          <p:nvPr/>
        </p:nvSpPr>
        <p:spPr>
          <a:xfrm>
            <a:off x="660890" y="2408075"/>
            <a:ext cx="5328592" cy="7297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BO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Cada oficina Campus France del mundo cuenta con un asesor </a:t>
            </a:r>
          </a:p>
        </p:txBody>
      </p:sp>
      <p:sp>
        <p:nvSpPr>
          <p:cNvPr id="10" name="3 Flecha derecha">
            <a:extLst>
              <a:ext uri="{FF2B5EF4-FFF2-40B4-BE49-F238E27FC236}">
                <a16:creationId xmlns:a16="http://schemas.microsoft.com/office/drawing/2014/main" id="{9D6F4203-D841-D07C-981D-3296B4BC7120}"/>
              </a:ext>
            </a:extLst>
          </p:cNvPr>
          <p:cNvSpPr/>
          <p:nvPr/>
        </p:nvSpPr>
        <p:spPr>
          <a:xfrm>
            <a:off x="2859787" y="3747114"/>
            <a:ext cx="2703574" cy="1787108"/>
          </a:xfrm>
          <a:prstGeom prst="rightArrow">
            <a:avLst/>
          </a:prstGeom>
          <a:solidFill>
            <a:schemeClr val="bg1">
              <a:alpha val="68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ASESORÍA</a:t>
            </a:r>
            <a:endParaRPr lang="es-BO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5 Rectángulo redondeado">
            <a:extLst>
              <a:ext uri="{FF2B5EF4-FFF2-40B4-BE49-F238E27FC236}">
                <a16:creationId xmlns:a16="http://schemas.microsoft.com/office/drawing/2014/main" id="{5DE2022E-85E9-5476-2A73-2B6FD6D4670B}"/>
              </a:ext>
            </a:extLst>
          </p:cNvPr>
          <p:cNvSpPr/>
          <p:nvPr/>
        </p:nvSpPr>
        <p:spPr>
          <a:xfrm>
            <a:off x="7447808" y="2100800"/>
            <a:ext cx="4680521" cy="93610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>
                <a:latin typeface="Century Gothic" panose="020B0502020202020204" pitchFamily="34" charset="0"/>
              </a:rPr>
              <a:t>Informar las posibilidades de estudios en Francia</a:t>
            </a:r>
          </a:p>
        </p:txBody>
      </p:sp>
      <p:sp>
        <p:nvSpPr>
          <p:cNvPr id="12" name="6 Rectángulo redondeado">
            <a:extLst>
              <a:ext uri="{FF2B5EF4-FFF2-40B4-BE49-F238E27FC236}">
                <a16:creationId xmlns:a16="http://schemas.microsoft.com/office/drawing/2014/main" id="{4BEE8128-E9F3-4395-0E32-C3E895B08787}"/>
              </a:ext>
            </a:extLst>
          </p:cNvPr>
          <p:cNvSpPr/>
          <p:nvPr/>
        </p:nvSpPr>
        <p:spPr>
          <a:xfrm>
            <a:off x="6735180" y="3279062"/>
            <a:ext cx="4680521" cy="93610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>
                <a:latin typeface="Century Gothic" panose="020B0502020202020204" pitchFamily="34" charset="0"/>
              </a:rPr>
              <a:t>Ayudar en la elección de estudios universitarios adecuados a la formación</a:t>
            </a:r>
          </a:p>
        </p:txBody>
      </p:sp>
      <p:sp>
        <p:nvSpPr>
          <p:cNvPr id="13" name="7 Rectángulo redondeado">
            <a:extLst>
              <a:ext uri="{FF2B5EF4-FFF2-40B4-BE49-F238E27FC236}">
                <a16:creationId xmlns:a16="http://schemas.microsoft.com/office/drawing/2014/main" id="{7BE49D2A-3DA8-5DB5-5CB4-AE8457772D95}"/>
              </a:ext>
            </a:extLst>
          </p:cNvPr>
          <p:cNvSpPr/>
          <p:nvPr/>
        </p:nvSpPr>
        <p:spPr>
          <a:xfrm>
            <a:off x="5998324" y="4439573"/>
            <a:ext cx="4680521" cy="93610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>
                <a:latin typeface="Century Gothic" panose="020B0502020202020204" pitchFamily="34" charset="0"/>
              </a:rPr>
              <a:t>Orientar dentro de las especialidades de las universidades francesas</a:t>
            </a:r>
          </a:p>
        </p:txBody>
      </p:sp>
      <p:sp>
        <p:nvSpPr>
          <p:cNvPr id="14" name="8 Rectángulo redondeado">
            <a:extLst>
              <a:ext uri="{FF2B5EF4-FFF2-40B4-BE49-F238E27FC236}">
                <a16:creationId xmlns:a16="http://schemas.microsoft.com/office/drawing/2014/main" id="{5B1F35F2-27EF-D359-40DC-C2371224F779}"/>
              </a:ext>
            </a:extLst>
          </p:cNvPr>
          <p:cNvSpPr/>
          <p:nvPr/>
        </p:nvSpPr>
        <p:spPr>
          <a:xfrm>
            <a:off x="5359174" y="5600084"/>
            <a:ext cx="4680521" cy="936104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>
                <a:latin typeface="Century Gothic" panose="020B0502020202020204" pitchFamily="34" charset="0"/>
              </a:rPr>
              <a:t>Facilitar los trámites para  la estadía en Francia</a:t>
            </a:r>
          </a:p>
        </p:txBody>
      </p:sp>
    </p:spTree>
    <p:extLst>
      <p:ext uri="{BB962C8B-B14F-4D97-AF65-F5344CB8AC3E}">
        <p14:creationId xmlns:p14="http://schemas.microsoft.com/office/powerpoint/2010/main" val="82738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BC660FB-EBF8-27BA-E058-07E4342BCC99}"/>
              </a:ext>
            </a:extLst>
          </p:cNvPr>
          <p:cNvSpPr/>
          <p:nvPr/>
        </p:nvSpPr>
        <p:spPr>
          <a:xfrm>
            <a:off x="216024" y="2514533"/>
            <a:ext cx="7325376" cy="1411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¿POR QUE ESTUDIAR DERECHO EN FRANCIA?</a:t>
            </a:r>
            <a:endParaRPr lang="es-BO" sz="4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 rot="21334433">
            <a:off x="4301794" y="3189333"/>
            <a:ext cx="3665601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FRANCIA</a:t>
            </a:r>
            <a:endParaRPr lang="es-BO" sz="4400" dirty="0">
              <a:solidFill>
                <a:schemeClr val="tx1"/>
              </a:solidFill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C42BC7DF-C1FA-5C24-3668-BDD72F523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24" y="4790846"/>
            <a:ext cx="7784343" cy="1503425"/>
          </a:xfrm>
        </p:spPr>
        <p:txBody>
          <a:bodyPr>
            <a:normAutofit/>
          </a:bodyPr>
          <a:lstStyle/>
          <a:p>
            <a:pPr algn="ctr"/>
            <a:r>
              <a:rPr lang="es-MX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Los conceptos de la enseñanza del derecho en Francia dan bastante importancia al análisis crítico y a la. De ahí la importancia, en Francia, de las cuestiones de método y de forma.</a:t>
            </a:r>
            <a:endParaRPr lang="es-BO" b="1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244E800-6C28-DE1B-5966-978733BD58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t="43754" r="74423" b="37994"/>
          <a:stretch/>
        </p:blipFill>
        <p:spPr>
          <a:xfrm>
            <a:off x="53262" y="44390"/>
            <a:ext cx="1553593" cy="1553593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5257E373-AEA3-DBC2-BC06-438FC380AE14}"/>
              </a:ext>
            </a:extLst>
          </p:cNvPr>
          <p:cNvSpPr txBox="1">
            <a:spLocks/>
          </p:cNvSpPr>
          <p:nvPr/>
        </p:nvSpPr>
        <p:spPr>
          <a:xfrm>
            <a:off x="1757779" y="193736"/>
            <a:ext cx="10218197" cy="2478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El sistema de "Civil </a:t>
            </a:r>
            <a:r>
              <a:rPr lang="es-MX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Law</a:t>
            </a:r>
            <a:r>
              <a:rPr lang="es-MX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" (o derecho romano-germánico) que constituye uno de los grandes sistemas jurídicos del mundo, con la </a:t>
            </a:r>
            <a:r>
              <a:rPr lang="es-MX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Common</a:t>
            </a:r>
            <a:r>
              <a:rPr lang="es-MX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Law</a:t>
            </a:r>
            <a:r>
              <a:rPr lang="es-MX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debe mucho al derecho francés.  el derecho francés ha inspirado a un gran número de países extranjeros, de modo que los estudiantes pueden descubrir las raíces del sistema vigente en sus países y, aquellos que provienen de países de la </a:t>
            </a:r>
            <a:r>
              <a:rPr lang="es-MX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Common</a:t>
            </a:r>
            <a:r>
              <a:rPr lang="es-MX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Law</a:t>
            </a:r>
            <a:r>
              <a:rPr lang="es-MX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, estudiar los principales ejes del « otro » sistema jurídico.</a:t>
            </a:r>
            <a:endParaRPr lang="es-BO" b="1" dirty="0">
              <a:solidFill>
                <a:schemeClr val="tx1"/>
              </a:solidFill>
            </a:endParaRPr>
          </a:p>
        </p:txBody>
      </p:sp>
      <p:sp>
        <p:nvSpPr>
          <p:cNvPr id="3" name="Flecha: curvada hacia abajo 2">
            <a:extLst>
              <a:ext uri="{FF2B5EF4-FFF2-40B4-BE49-F238E27FC236}">
                <a16:creationId xmlns:a16="http://schemas.microsoft.com/office/drawing/2014/main" id="{C67502DD-0038-E27C-1AFD-99A082A6B2E5}"/>
              </a:ext>
            </a:extLst>
          </p:cNvPr>
          <p:cNvSpPr/>
          <p:nvPr/>
        </p:nvSpPr>
        <p:spPr>
          <a:xfrm rot="18980955">
            <a:off x="427331" y="1547410"/>
            <a:ext cx="1738066" cy="49315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9791C1CB-DD8B-F96E-5A81-C9A74C243F25}"/>
              </a:ext>
            </a:extLst>
          </p:cNvPr>
          <p:cNvSpPr/>
          <p:nvPr/>
        </p:nvSpPr>
        <p:spPr>
          <a:xfrm rot="4140657">
            <a:off x="3143254" y="4061474"/>
            <a:ext cx="1033487" cy="36359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7" name="Flecha: doblada 6">
            <a:extLst>
              <a:ext uri="{FF2B5EF4-FFF2-40B4-BE49-F238E27FC236}">
                <a16:creationId xmlns:a16="http://schemas.microsoft.com/office/drawing/2014/main" id="{EF703141-B566-F901-FF2B-11F07D6588B9}"/>
              </a:ext>
            </a:extLst>
          </p:cNvPr>
          <p:cNvSpPr/>
          <p:nvPr/>
        </p:nvSpPr>
        <p:spPr>
          <a:xfrm rot="5400000">
            <a:off x="8254364" y="1784415"/>
            <a:ext cx="547454" cy="2254928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56D6C45-4717-10DA-3C35-EC865A688B0D}"/>
              </a:ext>
            </a:extLst>
          </p:cNvPr>
          <p:cNvSpPr txBox="1">
            <a:spLocks/>
          </p:cNvSpPr>
          <p:nvPr/>
        </p:nvSpPr>
        <p:spPr>
          <a:xfrm>
            <a:off x="7790411" y="3329316"/>
            <a:ext cx="4182854" cy="85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s-MX" b="1" dirty="0">
                <a:solidFill>
                  <a:schemeClr val="tx1"/>
                </a:solidFill>
                <a:latin typeface="Roboto" panose="02000000000000000000" pitchFamily="2" charset="0"/>
              </a:rPr>
              <a:t>VARIAS ÁREAS DE CARRERA</a:t>
            </a:r>
          </a:p>
          <a:p>
            <a:pPr algn="ctr"/>
            <a:r>
              <a:rPr lang="es-MX" b="1" dirty="0">
                <a:solidFill>
                  <a:schemeClr val="tx1"/>
                </a:solidFill>
                <a:latin typeface="Roboto" panose="02000000000000000000" pitchFamily="2" charset="0"/>
              </a:rPr>
              <a:t>Excelencia en la educación</a:t>
            </a:r>
            <a:endParaRPr lang="es-B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2586013" y="104514"/>
            <a:ext cx="1639748" cy="568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FRANCIA</a:t>
            </a:r>
            <a:endParaRPr lang="es-BO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59E13225-F7E9-99F8-B89B-CF145C0A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55611"/>
              </p:ext>
            </p:extLst>
          </p:nvPr>
        </p:nvGraphicFramePr>
        <p:xfrm>
          <a:off x="1976011" y="878887"/>
          <a:ext cx="8068326" cy="544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829">
                  <a:extLst>
                    <a:ext uri="{9D8B030D-6E8A-4147-A177-3AD203B41FA5}">
                      <a16:colId xmlns:a16="http://schemas.microsoft.com/office/drawing/2014/main" val="3632352482"/>
                    </a:ext>
                  </a:extLst>
                </a:gridCol>
                <a:gridCol w="2411820">
                  <a:extLst>
                    <a:ext uri="{9D8B030D-6E8A-4147-A177-3AD203B41FA5}">
                      <a16:colId xmlns:a16="http://schemas.microsoft.com/office/drawing/2014/main" val="66753196"/>
                    </a:ext>
                  </a:extLst>
                </a:gridCol>
                <a:gridCol w="1926455">
                  <a:extLst>
                    <a:ext uri="{9D8B030D-6E8A-4147-A177-3AD203B41FA5}">
                      <a16:colId xmlns:a16="http://schemas.microsoft.com/office/drawing/2014/main" val="1047770984"/>
                    </a:ext>
                  </a:extLst>
                </a:gridCol>
                <a:gridCol w="2379215">
                  <a:extLst>
                    <a:ext uri="{9D8B030D-6E8A-4147-A177-3AD203B41FA5}">
                      <a16:colId xmlns:a16="http://schemas.microsoft.com/office/drawing/2014/main" val="2329261902"/>
                    </a:ext>
                  </a:extLst>
                </a:gridCol>
                <a:gridCol w="634007">
                  <a:extLst>
                    <a:ext uri="{9D8B030D-6E8A-4147-A177-3AD203B41FA5}">
                      <a16:colId xmlns:a16="http://schemas.microsoft.com/office/drawing/2014/main" val="78150913"/>
                    </a:ext>
                  </a:extLst>
                </a:gridCol>
              </a:tblGrid>
              <a:tr h="462338">
                <a:tc rowSpan="3">
                  <a:txBody>
                    <a:bodyPr/>
                    <a:lstStyle/>
                    <a:p>
                      <a:pPr algn="ctr"/>
                      <a:r>
                        <a:rPr lang="es-BO" sz="2000" dirty="0">
                          <a:solidFill>
                            <a:schemeClr val="bg1"/>
                          </a:solidFill>
                        </a:rPr>
                        <a:t>3 años</a:t>
                      </a:r>
                    </a:p>
                  </a:txBody>
                  <a:tcPr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BO" dirty="0"/>
                    </a:p>
                    <a:p>
                      <a:pPr algn="ctr"/>
                      <a:r>
                        <a:rPr lang="es-BO" sz="2800" dirty="0">
                          <a:solidFill>
                            <a:schemeClr val="bg2"/>
                          </a:solidFill>
                        </a:rPr>
                        <a:t>Doctorado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BO" dirty="0"/>
                    </a:p>
                    <a:p>
                      <a:pPr algn="ctr"/>
                      <a:r>
                        <a:rPr lang="es-BO" sz="2800" dirty="0" err="1">
                          <a:solidFill>
                            <a:schemeClr val="bg2"/>
                          </a:solidFill>
                        </a:rPr>
                        <a:t>Doctorat</a:t>
                      </a:r>
                      <a:endParaRPr lang="es-BO" sz="2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dirty="0">
                          <a:solidFill>
                            <a:schemeClr val="bg2"/>
                          </a:solidFill>
                        </a:rPr>
                        <a:t>Bac + 8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BO" sz="2000" dirty="0">
                          <a:solidFill>
                            <a:schemeClr val="bg1"/>
                          </a:solidFill>
                        </a:rPr>
                        <a:t>3 años</a:t>
                      </a:r>
                    </a:p>
                  </a:txBody>
                  <a:tcPr vert="vert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246573"/>
                  </a:ext>
                </a:extLst>
              </a:tr>
              <a:tr h="559613"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b="1" dirty="0">
                          <a:solidFill>
                            <a:schemeClr val="bg2"/>
                          </a:solidFill>
                        </a:rPr>
                        <a:t>Bac + 7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71112"/>
                  </a:ext>
                </a:extLst>
              </a:tr>
              <a:tr h="559613"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b="1" dirty="0">
                          <a:solidFill>
                            <a:schemeClr val="bg2"/>
                          </a:solidFill>
                        </a:rPr>
                        <a:t>Bac + 6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94714"/>
                  </a:ext>
                </a:extLst>
              </a:tr>
              <a:tr h="758822">
                <a:tc rowSpan="2">
                  <a:txBody>
                    <a:bodyPr/>
                    <a:lstStyle/>
                    <a:p>
                      <a:pPr algn="ctr"/>
                      <a:r>
                        <a:rPr lang="es-BO" sz="2000" b="1" dirty="0"/>
                        <a:t>2 años</a:t>
                      </a:r>
                    </a:p>
                  </a:txBody>
                  <a:tcPr vert="vert270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BO" sz="2800" b="1" dirty="0">
                          <a:solidFill>
                            <a:schemeClr val="tx1"/>
                          </a:solidFill>
                        </a:rPr>
                        <a:t>Maestría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BO" sz="2800" b="1" dirty="0">
                          <a:solidFill>
                            <a:schemeClr val="tx1"/>
                          </a:solidFill>
                        </a:rPr>
                        <a:t>Master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sz="1400" b="1" dirty="0"/>
                    </a:p>
                    <a:p>
                      <a:pPr algn="ctr"/>
                      <a:r>
                        <a:rPr lang="es-BO" sz="1400" b="1" dirty="0">
                          <a:solidFill>
                            <a:schemeClr val="tx1"/>
                          </a:solidFill>
                        </a:rPr>
                        <a:t>M2(Bac+5)</a:t>
                      </a:r>
                    </a:p>
                    <a:p>
                      <a:pPr algn="ctr"/>
                      <a:endParaRPr lang="es-BO" sz="14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BO" sz="2000" b="1" dirty="0"/>
                        <a:t>2 años</a:t>
                      </a:r>
                    </a:p>
                  </a:txBody>
                  <a:tcPr vert="vert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310763"/>
                  </a:ext>
                </a:extLst>
              </a:tr>
              <a:tr h="822056"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  <a:p>
                      <a:pPr algn="ctr"/>
                      <a:r>
                        <a:rPr lang="es-BO" sz="1400" b="1" dirty="0">
                          <a:solidFill>
                            <a:schemeClr val="tx1"/>
                          </a:solidFill>
                        </a:rPr>
                        <a:t>M1(Bac+4)</a:t>
                      </a:r>
                    </a:p>
                    <a:p>
                      <a:pPr algn="ctr"/>
                      <a:endParaRPr lang="es-BO" sz="14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11802"/>
                  </a:ext>
                </a:extLst>
              </a:tr>
              <a:tr h="559613">
                <a:tc rowSpan="4">
                  <a:txBody>
                    <a:bodyPr/>
                    <a:lstStyle/>
                    <a:p>
                      <a:pPr algn="ctr"/>
                      <a:r>
                        <a:rPr lang="es-BO" sz="2000" b="1" dirty="0"/>
                        <a:t>4 a 5 años</a:t>
                      </a:r>
                    </a:p>
                  </a:txBody>
                  <a:tcPr vert="vert27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BO" sz="24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s-BO" sz="24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s-BO" sz="2400" b="1" dirty="0">
                          <a:solidFill>
                            <a:schemeClr val="tx1"/>
                          </a:solidFill>
                        </a:rPr>
                        <a:t>Licenciatura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572661"/>
                  </a:ext>
                </a:extLst>
              </a:tr>
              <a:tr h="559613"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BO" sz="24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lang="es-BO" sz="2400" b="1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s-BO" sz="2400" b="1" dirty="0" err="1">
                          <a:solidFill>
                            <a:schemeClr val="tx1"/>
                          </a:solidFill>
                        </a:rPr>
                        <a:t>Licence</a:t>
                      </a:r>
                      <a:endParaRPr lang="es-BO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1" dirty="0">
                          <a:solidFill>
                            <a:schemeClr val="tx1"/>
                          </a:solidFill>
                        </a:rPr>
                        <a:t>L3(Bac+3)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BO" sz="2000" b="1" dirty="0"/>
                        <a:t>3 años</a:t>
                      </a:r>
                    </a:p>
                  </a:txBody>
                  <a:tcPr vert="vert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700295"/>
                  </a:ext>
                </a:extLst>
              </a:tr>
              <a:tr h="559613"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1" dirty="0">
                          <a:solidFill>
                            <a:schemeClr val="tx1"/>
                          </a:solidFill>
                        </a:rPr>
                        <a:t>L2(Bac+2)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902072"/>
                  </a:ext>
                </a:extLst>
              </a:tr>
              <a:tr h="600734"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1" dirty="0">
                          <a:solidFill>
                            <a:schemeClr val="tx1"/>
                          </a:solidFill>
                        </a:rPr>
                        <a:t>L1(Bac+1)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B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915238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4640A7A7-7415-0947-7D13-532B1BACCA8C}"/>
              </a:ext>
            </a:extLst>
          </p:cNvPr>
          <p:cNvSpPr/>
          <p:nvPr/>
        </p:nvSpPr>
        <p:spPr>
          <a:xfrm>
            <a:off x="767230" y="101084"/>
            <a:ext cx="1639748" cy="568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BOLIVIA</a:t>
            </a:r>
            <a:endParaRPr lang="es-B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4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D083D24-EA6E-CCC3-1568-93FE3298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70" l="0" r="100000">
                        <a14:backgroundMark x1="452" y1="80415" x2="452" y2="80415"/>
                        <a14:backgroundMark x1="1657" y1="82258" x2="1657" y2="82258"/>
                        <a14:backgroundMark x1="2560" y1="85253" x2="2560" y2="85253"/>
                        <a14:backgroundMark x1="3163" y1="87097" x2="3163" y2="87097"/>
                        <a14:backgroundMark x1="4669" y1="87097" x2="4669" y2="87097"/>
                        <a14:backgroundMark x1="5572" y1="86636" x2="5572" y2="86636"/>
                        <a14:backgroundMark x1="6627" y1="85945" x2="6627" y2="85945"/>
                        <a14:backgroundMark x1="7831" y1="85714" x2="7831" y2="85714"/>
                        <a14:backgroundMark x1="8735" y1="85484" x2="8735" y2="85484"/>
                        <a14:backgroundMark x1="9337" y1="42396" x2="9337" y2="42396"/>
                        <a14:backgroundMark x1="17620" y1="40553" x2="17620" y2="40553"/>
                        <a14:backgroundMark x1="17922" y1="37327" x2="17922" y2="37327"/>
                        <a14:backgroundMark x1="22741" y1="38940" x2="22741" y2="38940"/>
                        <a14:backgroundMark x1="31325" y1="34562" x2="31325" y2="34562"/>
                        <a14:backgroundMark x1="36747" y1="33641" x2="36747" y2="33641"/>
                        <a14:backgroundMark x1="50301" y1="22811" x2="50301" y2="22811"/>
                        <a14:backgroundMark x1="66416" y1="25576" x2="66416" y2="25576"/>
                        <a14:backgroundMark x1="69880" y1="25806" x2="69880" y2="25806"/>
                        <a14:backgroundMark x1="72590" y1="25115" x2="72590" y2="25115"/>
                        <a14:backgroundMark x1="74548" y1="28571" x2="74548" y2="28571"/>
                        <a14:backgroundMark x1="87349" y1="20507" x2="87349" y2="20507"/>
                        <a14:backgroundMark x1="94880" y1="24654" x2="94880" y2="24654"/>
                        <a14:backgroundMark x1="95181" y1="17742" x2="95181" y2="17742"/>
                        <a14:backgroundMark x1="97590" y1="15668" x2="97590" y2="15668"/>
                        <a14:backgroundMark x1="99398" y1="15899" x2="99398" y2="15899"/>
                      </a14:backgroundRemoval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2209092"/>
            <a:ext cx="5174929" cy="3382408"/>
          </a:xfrm>
          <a:prstGeom prst="rect">
            <a:avLst/>
          </a:prstGeom>
          <a:noFill/>
          <a:effectLst>
            <a:glow rad="127000">
              <a:schemeClr val="tx1">
                <a:alpha val="99000"/>
              </a:schemeClr>
            </a:glow>
            <a:outerShdw blurRad="50800" dist="50800" dir="5400000" algn="ctr" rotWithShape="0">
              <a:srgbClr val="000000"/>
            </a:outerShdw>
            <a:reflection stA="54000" endPos="65000" dist="50800" dir="5400000" sy="-100000" algn="bl" rotWithShape="0"/>
            <a:softEdge rad="0"/>
          </a:effectLst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EE94E3D3-22F7-01BA-F5DF-9DDC91A09D0F}"/>
              </a:ext>
            </a:extLst>
          </p:cNvPr>
          <p:cNvSpPr txBox="1">
            <a:spLocks/>
          </p:cNvSpPr>
          <p:nvPr/>
        </p:nvSpPr>
        <p:spPr>
          <a:xfrm>
            <a:off x="779075" y="25900"/>
            <a:ext cx="8791575" cy="122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BO" sz="6000" b="1" dirty="0">
                <a:solidFill>
                  <a:srgbClr val="FF0000"/>
                </a:solidFill>
              </a:rPr>
              <a:t>Las instituciones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B09D96-5D28-D00F-BAE7-6C712CC64215}"/>
              </a:ext>
            </a:extLst>
          </p:cNvPr>
          <p:cNvSpPr/>
          <p:nvPr/>
        </p:nvSpPr>
        <p:spPr>
          <a:xfrm>
            <a:off x="928689" y="1374255"/>
            <a:ext cx="6857028" cy="8348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Institutos Universitarios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47F246-F81C-29A5-95C5-1FED496BAD14}"/>
              </a:ext>
            </a:extLst>
          </p:cNvPr>
          <p:cNvSpPr/>
          <p:nvPr/>
        </p:nvSpPr>
        <p:spPr>
          <a:xfrm>
            <a:off x="928689" y="2587938"/>
            <a:ext cx="5843586" cy="834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Universidades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1D6E146-214A-8E3C-3441-6CB8E34E99FC}"/>
              </a:ext>
            </a:extLst>
          </p:cNvPr>
          <p:cNvSpPr/>
          <p:nvPr/>
        </p:nvSpPr>
        <p:spPr>
          <a:xfrm>
            <a:off x="928689" y="3796150"/>
            <a:ext cx="4786311" cy="8348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Grandes </a:t>
            </a:r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Écoles</a:t>
            </a:r>
            <a:endParaRPr lang="es-BO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2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293A69-DB08-0629-D4C0-25E6A681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0" y="18928"/>
            <a:ext cx="9730282" cy="67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4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739481" y="118054"/>
            <a:ext cx="8404519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Universidades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96985" y="1276983"/>
            <a:ext cx="107781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74 Universidades públicas pluridisciplinarias. </a:t>
            </a:r>
          </a:p>
          <a:p>
            <a:pPr lvl="1"/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63% de los estudiantes en nivel superior estudian en una “</a:t>
            </a:r>
            <a:r>
              <a:rPr lang="es-BO" sz="2400" b="1" dirty="0" err="1">
                <a:latin typeface="Century Gothic" panose="020B0502020202020204" pitchFamily="34" charset="0"/>
              </a:rPr>
              <a:t>Université</a:t>
            </a:r>
            <a:r>
              <a:rPr lang="es-BO" sz="2400" b="1" dirty="0">
                <a:latin typeface="Century Gothic" panose="020B0502020202020204" pitchFamily="34" charset="0"/>
              </a:rPr>
              <a:t>”.</a:t>
            </a:r>
          </a:p>
          <a:p>
            <a:pPr lvl="1"/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Ofrecen programas de </a:t>
            </a:r>
            <a:r>
              <a:rPr lang="es-BO" sz="2400" b="1" dirty="0" err="1">
                <a:latin typeface="Century Gothic" panose="020B0502020202020204" pitchFamily="34" charset="0"/>
              </a:rPr>
              <a:t>Licence</a:t>
            </a:r>
            <a:r>
              <a:rPr lang="es-BO" sz="2400" b="1" dirty="0">
                <a:latin typeface="Century Gothic" panose="020B0502020202020204" pitchFamily="34" charset="0"/>
              </a:rPr>
              <a:t>, </a:t>
            </a:r>
            <a:r>
              <a:rPr lang="es-BO" sz="2400" b="1" dirty="0" err="1">
                <a:latin typeface="Century Gothic" panose="020B0502020202020204" pitchFamily="34" charset="0"/>
              </a:rPr>
              <a:t>Bachelor</a:t>
            </a:r>
            <a:r>
              <a:rPr lang="es-BO" sz="2400" b="1" dirty="0">
                <a:latin typeface="Century Gothic" panose="020B0502020202020204" pitchFamily="34" charset="0"/>
              </a:rPr>
              <a:t>, Máster y Doctorado.</a:t>
            </a:r>
          </a:p>
          <a:p>
            <a:pPr lvl="1"/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Fuerte orientación hacia la investigación.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Subvencionadas por el gobierno francés.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BO" sz="2400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BO" sz="2400" b="1" dirty="0">
                <a:latin typeface="Century Gothic" panose="020B0502020202020204" pitchFamily="34" charset="0"/>
              </a:rPr>
              <a:t>Los máster cuestan de 243 € hasta 3 770 €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D8F720-DFDD-954A-DF7E-13903EF01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25966" r="15801" b="22038"/>
          <a:stretch/>
        </p:blipFill>
        <p:spPr>
          <a:xfrm>
            <a:off x="9379527" y="504763"/>
            <a:ext cx="2558726" cy="9907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88B96A-769E-8123-7586-7D82EA4E4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39" y="5457293"/>
            <a:ext cx="2386005" cy="9727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C00365F-9D94-ACED-80E3-C5D59E787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8" y="3728349"/>
            <a:ext cx="2186949" cy="10751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5281B2A-7EE2-DD17-E598-110A3AFFC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48" y="1772346"/>
            <a:ext cx="2386005" cy="7959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BC35EF-B002-00F8-5245-9DDAD07CD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23" y="5304397"/>
            <a:ext cx="1257575" cy="127853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6891B4D-DE48-69FE-F965-51EA5FB59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5707094"/>
            <a:ext cx="2632364" cy="99330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4722938-DB89-B071-90FC-2F9815DD5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38" y="3747432"/>
            <a:ext cx="1920860" cy="11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5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2">
            <a:extLst>
              <a:ext uri="{FF2B5EF4-FFF2-40B4-BE49-F238E27FC236}">
                <a16:creationId xmlns:a16="http://schemas.microsoft.com/office/drawing/2014/main" id="{EE94E3D3-22F7-01BA-F5DF-9DDC91A09D0F}"/>
              </a:ext>
            </a:extLst>
          </p:cNvPr>
          <p:cNvSpPr txBox="1">
            <a:spLocks/>
          </p:cNvSpPr>
          <p:nvPr/>
        </p:nvSpPr>
        <p:spPr>
          <a:xfrm>
            <a:off x="854758" y="152720"/>
            <a:ext cx="10482484" cy="196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BO" sz="5400" b="1" dirty="0">
                <a:solidFill>
                  <a:srgbClr val="FF0000"/>
                </a:solidFill>
              </a:rPr>
              <a:t>LOS PROCESOS DE POSTULACIÓN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B09D96-5D28-D00F-BAE7-6C712CC64215}"/>
              </a:ext>
            </a:extLst>
          </p:cNvPr>
          <p:cNvSpPr/>
          <p:nvPr/>
        </p:nvSpPr>
        <p:spPr>
          <a:xfrm>
            <a:off x="928689" y="2268021"/>
            <a:ext cx="7766132" cy="8348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Universidades + IUT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47F246-F81C-29A5-95C5-1FED496BAD14}"/>
              </a:ext>
            </a:extLst>
          </p:cNvPr>
          <p:cNvSpPr/>
          <p:nvPr/>
        </p:nvSpPr>
        <p:spPr>
          <a:xfrm>
            <a:off x="928689" y="3377900"/>
            <a:ext cx="6065669" cy="8348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Grandes </a:t>
            </a:r>
            <a:r>
              <a:rPr lang="es-ES" sz="36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Écoles</a:t>
            </a:r>
            <a:endParaRPr lang="es-BO" sz="3600" i="1" dirty="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1D6E146-214A-8E3C-3441-6CB8E34E99FC}"/>
              </a:ext>
            </a:extLst>
          </p:cNvPr>
          <p:cNvSpPr/>
          <p:nvPr/>
        </p:nvSpPr>
        <p:spPr>
          <a:xfrm>
            <a:off x="928690" y="4516044"/>
            <a:ext cx="5765074" cy="8348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Intercambio académico</a:t>
            </a:r>
            <a:endParaRPr lang="es-BO" sz="36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B8F3AB-141D-D247-1421-8A1DBE29E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16" y="1195317"/>
            <a:ext cx="2126856" cy="33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9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AE51832-EDFC-F26A-1637-C26CB966E985}"/>
              </a:ext>
            </a:extLst>
          </p:cNvPr>
          <p:cNvSpPr/>
          <p:nvPr/>
        </p:nvSpPr>
        <p:spPr>
          <a:xfrm>
            <a:off x="739481" y="118054"/>
            <a:ext cx="9332109" cy="882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UNIVERSIDADES + IUT</a:t>
            </a:r>
            <a:endParaRPr lang="es-BO" sz="36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8E6174-2A92-3C30-2EF1-EB7856D5CBDB}"/>
              </a:ext>
            </a:extLst>
          </p:cNvPr>
          <p:cNvSpPr txBox="1"/>
          <p:nvPr/>
        </p:nvSpPr>
        <p:spPr>
          <a:xfrm>
            <a:off x="227328" y="1625887"/>
            <a:ext cx="947650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La plataforma </a:t>
            </a:r>
            <a:r>
              <a:rPr lang="es-BO" sz="2600" b="1" i="1" dirty="0">
                <a:latin typeface="Century Gothic" panose="020B0502020202020204" pitchFamily="34" charset="0"/>
              </a:rPr>
              <a:t>ÉTUDES EN FRANCE permite postular a las Universidades públicas francesas a nivel LICENCE o MASTER. </a:t>
            </a:r>
            <a:r>
              <a:rPr lang="es-BO" sz="2600" b="1" dirty="0">
                <a:latin typeface="Century Gothic" panose="020B0502020202020204" pitchFamily="34" charset="0"/>
              </a:rPr>
              <a:t>Con un solo expediente de candidaturas puedes postular a varios programas. </a:t>
            </a:r>
          </a:p>
          <a:p>
            <a:pPr lvl="1"/>
            <a:endParaRPr lang="es-BO" sz="2600" b="1" dirty="0">
              <a:latin typeface="Century Gothic" panose="020B0502020202020204" pitchFamily="34" charset="0"/>
            </a:endParaRPr>
          </a:p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Infórmate en : </a:t>
            </a:r>
          </a:p>
          <a:p>
            <a:pPr lvl="1"/>
            <a:r>
              <a:rPr lang="es-BO" sz="2600" b="1" dirty="0">
                <a:latin typeface="Century Gothic" panose="020B0502020202020204" pitchFamily="34" charset="0"/>
                <a:hlinkClick r:id="rId2"/>
              </a:rPr>
              <a:t>https://www.bolivie.campusfrance.org/</a:t>
            </a:r>
            <a:r>
              <a:rPr lang="es-BO" sz="2600" b="1" dirty="0">
                <a:latin typeface="Century Gothic" panose="020B0502020202020204" pitchFamily="34" charset="0"/>
              </a:rPr>
              <a:t>	</a:t>
            </a:r>
          </a:p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		&gt; Estudiar en Francia</a:t>
            </a:r>
          </a:p>
          <a:p>
            <a:pPr lvl="1"/>
            <a:r>
              <a:rPr lang="es-BO" sz="2600" b="1" dirty="0">
                <a:latin typeface="Century Gothic" panose="020B0502020202020204" pitchFamily="34" charset="0"/>
              </a:rPr>
              <a:t>				&gt; Estudiar Derecho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640A27-9798-1D2E-815E-4DE07140A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79" y="2290625"/>
            <a:ext cx="2564713" cy="40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35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11846</TotalTime>
  <Words>721</Words>
  <Application>Microsoft Office PowerPoint</Application>
  <PresentationFormat>Panorámica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Roboto</vt:lpstr>
      <vt:lpstr>Wingdings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secre</dc:creator>
  <cp:lastModifiedBy>secre</cp:lastModifiedBy>
  <cp:revision>62</cp:revision>
  <dcterms:created xsi:type="dcterms:W3CDTF">2022-10-18T19:31:58Z</dcterms:created>
  <dcterms:modified xsi:type="dcterms:W3CDTF">2022-12-14T14:14:53Z</dcterms:modified>
</cp:coreProperties>
</file>